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1" r:id="rId3"/>
    <p:sldId id="263" r:id="rId4"/>
    <p:sldId id="265" r:id="rId5"/>
    <p:sldId id="267" r:id="rId6"/>
    <p:sldId id="270" r:id="rId7"/>
    <p:sldId id="399" r:id="rId8"/>
    <p:sldId id="258" r:id="rId9"/>
    <p:sldId id="508" r:id="rId10"/>
    <p:sldId id="511" r:id="rId11"/>
    <p:sldId id="351" r:id="rId12"/>
    <p:sldId id="352" r:id="rId1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0"/>
    <a:srgbClr val="FF00FF"/>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snapToObjects="1">
      <p:cViewPr varScale="1">
        <p:scale>
          <a:sx n="80" d="100"/>
          <a:sy n="80" d="100"/>
        </p:scale>
        <p:origin x="1229" y="4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5" d="100"/>
          <a:sy n="85" d="100"/>
        </p:scale>
        <p:origin x="392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7DE84-6A23-7446-AD57-68B9D7467CD7}" type="datetimeFigureOut">
              <a:rPr lang="fr-FR" smtClean="0"/>
              <a:t>11/08/2023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2F2DB-0401-8645-B6D6-C6AA63E9C82B}" type="slidenum">
              <a:rPr lang="fr-FR" smtClean="0"/>
              <a:t>‹N°›</a:t>
            </a:fld>
            <a:endParaRPr lang="fr-FR"/>
          </a:p>
        </p:txBody>
      </p:sp>
    </p:spTree>
    <p:extLst>
      <p:ext uri="{BB962C8B-B14F-4D97-AF65-F5344CB8AC3E}">
        <p14:creationId xmlns:p14="http://schemas.microsoft.com/office/powerpoint/2010/main" val="4473407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extLst>
      <p:ext uri="{BB962C8B-B14F-4D97-AF65-F5344CB8AC3E}">
        <p14:creationId xmlns:p14="http://schemas.microsoft.com/office/powerpoint/2010/main" val="285149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C5504B43-E277-A14C-AAD3-1FBEEB75A239}"/>
              </a:ext>
            </a:extLst>
          </p:cNvPr>
          <p:cNvSpPr>
            <a:spLocks noGrp="1"/>
          </p:cNvSpPr>
          <p:nvPr>
            <p:ph type="sldNum" sz="quarter" idx="10"/>
          </p:nvPr>
        </p:nvSpPr>
        <p:spPr/>
        <p:txBody>
          <a:bodyPr/>
          <a:lstStyle/>
          <a:p>
            <a:fld id="{61B742B8-C6FD-7746-B97B-3E1FF81EE47F}" type="slidenum">
              <a:rPr lang="fr-FR" smtClean="0"/>
              <a:pPr/>
              <a:t>‹N°›</a:t>
            </a:fld>
            <a:endParaRPr lang="fr-FR" dirty="0"/>
          </a:p>
        </p:txBody>
      </p:sp>
    </p:spTree>
    <p:extLst>
      <p:ext uri="{BB962C8B-B14F-4D97-AF65-F5344CB8AC3E}">
        <p14:creationId xmlns:p14="http://schemas.microsoft.com/office/powerpoint/2010/main" val="346154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57BE621-E35D-324D-9B99-3B42DE43B6EA}" type="datetimeFigureOut">
              <a:rPr lang="fr-FR" smtClean="0"/>
              <a:t>11/08/2023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7B52BE19-36EA-534F-A10C-2B331B2616C5}" type="slidenum">
              <a:rPr lang="fr-FR" smtClean="0"/>
              <a:t>‹N°›</a:t>
            </a:fld>
            <a:endParaRPr lang="fr-FR"/>
          </a:p>
        </p:txBody>
      </p:sp>
    </p:spTree>
    <p:extLst>
      <p:ext uri="{BB962C8B-B14F-4D97-AF65-F5344CB8AC3E}">
        <p14:creationId xmlns:p14="http://schemas.microsoft.com/office/powerpoint/2010/main" val="106742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57BE621-E35D-324D-9B99-3B42DE43B6EA}" type="datetimeFigureOut">
              <a:rPr lang="fr-FR" smtClean="0"/>
              <a:t>11/08/2023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7B52BE19-36EA-534F-A10C-2B331B2616C5}" type="slidenum">
              <a:rPr lang="fr-FR" smtClean="0"/>
              <a:t>‹N°›</a:t>
            </a:fld>
            <a:endParaRPr lang="fr-FR"/>
          </a:p>
        </p:txBody>
      </p:sp>
    </p:spTree>
    <p:extLst>
      <p:ext uri="{BB962C8B-B14F-4D97-AF65-F5344CB8AC3E}">
        <p14:creationId xmlns:p14="http://schemas.microsoft.com/office/powerpoint/2010/main" val="415815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21"/>
        <p:cNvGrpSpPr/>
        <p:nvPr/>
      </p:nvGrpSpPr>
      <p:grpSpPr>
        <a:xfrm>
          <a:off x="0" y="0"/>
          <a:ext cx="0" cy="0"/>
          <a:chOff x="0" y="0"/>
          <a:chExt cx="0" cy="0"/>
        </a:xfrm>
      </p:grpSpPr>
      <p:sp>
        <p:nvSpPr>
          <p:cNvPr id="22" name="Google Shape;22;p30"/>
          <p:cNvSpPr txBox="1">
            <a:spLocks noGrp="1"/>
          </p:cNvSpPr>
          <p:nvPr>
            <p:ph type="sldNum" idx="12"/>
          </p:nvPr>
        </p:nvSpPr>
        <p:spPr>
          <a:xfrm>
            <a:off x="8623300" y="6470650"/>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361702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57BE621-E35D-324D-9B99-3B42DE43B6EA}" type="datetimeFigureOut">
              <a:rPr lang="fr-FR" smtClean="0"/>
              <a:t>11/08/2023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7B52BE19-36EA-534F-A10C-2B331B2616C5}" type="slidenum">
              <a:rPr lang="fr-FR" smtClean="0"/>
              <a:t>‹N°›</a:t>
            </a:fld>
            <a:endParaRPr lang="fr-FR"/>
          </a:p>
        </p:txBody>
      </p:sp>
    </p:spTree>
    <p:extLst>
      <p:ext uri="{BB962C8B-B14F-4D97-AF65-F5344CB8AC3E}">
        <p14:creationId xmlns:p14="http://schemas.microsoft.com/office/powerpoint/2010/main" val="394973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57BE621-E35D-324D-9B99-3B42DE43B6EA}" type="datetimeFigureOut">
              <a:rPr lang="fr-FR" smtClean="0"/>
              <a:t>11/08/2023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7B52BE19-36EA-534F-A10C-2B331B2616C5}" type="slidenum">
              <a:rPr lang="fr-FR" smtClean="0"/>
              <a:t>‹N°›</a:t>
            </a:fld>
            <a:endParaRPr lang="fr-FR"/>
          </a:p>
        </p:txBody>
      </p:sp>
    </p:spTree>
    <p:extLst>
      <p:ext uri="{BB962C8B-B14F-4D97-AF65-F5344CB8AC3E}">
        <p14:creationId xmlns:p14="http://schemas.microsoft.com/office/powerpoint/2010/main" val="113331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557BE621-E35D-324D-9B99-3B42DE43B6EA}" type="datetimeFigureOut">
              <a:rPr lang="fr-FR" smtClean="0"/>
              <a:t>11/08/2023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7B52BE19-36EA-534F-A10C-2B331B2616C5}" type="slidenum">
              <a:rPr lang="fr-FR" smtClean="0"/>
              <a:t>‹N°›</a:t>
            </a:fld>
            <a:endParaRPr lang="fr-FR"/>
          </a:p>
        </p:txBody>
      </p:sp>
    </p:spTree>
    <p:extLst>
      <p:ext uri="{BB962C8B-B14F-4D97-AF65-F5344CB8AC3E}">
        <p14:creationId xmlns:p14="http://schemas.microsoft.com/office/powerpoint/2010/main" val="372109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557BE621-E35D-324D-9B99-3B42DE43B6EA}" type="datetimeFigureOut">
              <a:rPr lang="fr-FR" smtClean="0"/>
              <a:t>11/08/2023</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7B52BE19-36EA-534F-A10C-2B331B2616C5}" type="slidenum">
              <a:rPr lang="fr-FR" smtClean="0"/>
              <a:t>‹N°›</a:t>
            </a:fld>
            <a:endParaRPr lang="fr-FR"/>
          </a:p>
        </p:txBody>
      </p:sp>
    </p:spTree>
    <p:extLst>
      <p:ext uri="{BB962C8B-B14F-4D97-AF65-F5344CB8AC3E}">
        <p14:creationId xmlns:p14="http://schemas.microsoft.com/office/powerpoint/2010/main" val="218043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557BE621-E35D-324D-9B99-3B42DE43B6EA}" type="datetimeFigureOut">
              <a:rPr lang="fr-FR" smtClean="0"/>
              <a:t>11/08/2023</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7B52BE19-36EA-534F-A10C-2B331B2616C5}" type="slidenum">
              <a:rPr lang="fr-FR" smtClean="0"/>
              <a:t>‹N°›</a:t>
            </a:fld>
            <a:endParaRPr lang="fr-FR"/>
          </a:p>
        </p:txBody>
      </p:sp>
    </p:spTree>
    <p:extLst>
      <p:ext uri="{BB962C8B-B14F-4D97-AF65-F5344CB8AC3E}">
        <p14:creationId xmlns:p14="http://schemas.microsoft.com/office/powerpoint/2010/main" val="224019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557BE621-E35D-324D-9B99-3B42DE43B6EA}" type="datetimeFigureOut">
              <a:rPr lang="fr-FR" smtClean="0"/>
              <a:t>11/08/2023</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7B52BE19-36EA-534F-A10C-2B331B2616C5}" type="slidenum">
              <a:rPr lang="fr-FR" smtClean="0"/>
              <a:t>‹N°›</a:t>
            </a:fld>
            <a:endParaRPr lang="fr-FR"/>
          </a:p>
        </p:txBody>
      </p:sp>
    </p:spTree>
    <p:extLst>
      <p:ext uri="{BB962C8B-B14F-4D97-AF65-F5344CB8AC3E}">
        <p14:creationId xmlns:p14="http://schemas.microsoft.com/office/powerpoint/2010/main" val="15684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557BE621-E35D-324D-9B99-3B42DE43B6EA}" type="datetimeFigureOut">
              <a:rPr lang="fr-FR" smtClean="0"/>
              <a:t>11/08/2023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7B52BE19-36EA-534F-A10C-2B331B2616C5}" type="slidenum">
              <a:rPr lang="fr-FR" smtClean="0"/>
              <a:t>‹N°›</a:t>
            </a:fld>
            <a:endParaRPr lang="fr-FR"/>
          </a:p>
        </p:txBody>
      </p:sp>
    </p:spTree>
    <p:extLst>
      <p:ext uri="{BB962C8B-B14F-4D97-AF65-F5344CB8AC3E}">
        <p14:creationId xmlns:p14="http://schemas.microsoft.com/office/powerpoint/2010/main" val="347861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557BE621-E35D-324D-9B99-3B42DE43B6EA}" type="datetimeFigureOut">
              <a:rPr lang="fr-FR" smtClean="0"/>
              <a:t>11/08/2023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7B52BE19-36EA-534F-A10C-2B331B2616C5}" type="slidenum">
              <a:rPr lang="fr-FR" smtClean="0"/>
              <a:t>‹N°›</a:t>
            </a:fld>
            <a:endParaRPr lang="fr-FR"/>
          </a:p>
        </p:txBody>
      </p:sp>
    </p:spTree>
    <p:extLst>
      <p:ext uri="{BB962C8B-B14F-4D97-AF65-F5344CB8AC3E}">
        <p14:creationId xmlns:p14="http://schemas.microsoft.com/office/powerpoint/2010/main" val="86758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623300" y="6470650"/>
            <a:ext cx="5334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61B742B8-C6FD-7746-B97B-3E1FF81EE47F}" type="slidenum">
              <a:rPr lang="fr-FR" smtClean="0"/>
              <a:pPr/>
              <a:t>‹N°›</a:t>
            </a:fld>
            <a:endParaRPr lang="fr-FR" dirty="0"/>
          </a:p>
        </p:txBody>
      </p:sp>
      <p:pic>
        <p:nvPicPr>
          <p:cNvPr id="7"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531656" y="6386210"/>
            <a:ext cx="2358344" cy="5119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cxnSp>
        <p:nvCxnSpPr>
          <p:cNvPr id="8" name="Connecteur droit 7"/>
          <p:cNvCxnSpPr/>
          <p:nvPr userDrawn="1"/>
        </p:nvCxnSpPr>
        <p:spPr>
          <a:xfrm>
            <a:off x="-38100" y="6356350"/>
            <a:ext cx="9144000" cy="0"/>
          </a:xfrm>
          <a:prstGeom prst="line">
            <a:avLst/>
          </a:prstGeom>
          <a:ln w="7620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10" name="ZoneTexte 9"/>
          <p:cNvSpPr txBox="1"/>
          <p:nvPr userDrawn="1"/>
        </p:nvSpPr>
        <p:spPr>
          <a:xfrm>
            <a:off x="1332045" y="6431241"/>
            <a:ext cx="5102622" cy="715581"/>
          </a:xfrm>
          <a:prstGeom prst="rect">
            <a:avLst/>
          </a:prstGeom>
          <a:noFill/>
        </p:spPr>
        <p:txBody>
          <a:bodyPr wrap="square" rtlCol="0">
            <a:spAutoFit/>
          </a:bodyPr>
          <a:lstStyle/>
          <a:p>
            <a:pPr algn="ctr"/>
            <a:r>
              <a:rPr lang="fr-FR" sz="1050" b="1" dirty="0">
                <a:solidFill>
                  <a:srgbClr val="008000"/>
                </a:solidFill>
              </a:rPr>
              <a:t> Zohra Lili </a:t>
            </a:r>
            <a:r>
              <a:rPr lang="fr-FR" sz="1050" b="1" dirty="0" err="1">
                <a:solidFill>
                  <a:srgbClr val="008000"/>
                </a:solidFill>
              </a:rPr>
              <a:t>Chabaane</a:t>
            </a:r>
            <a:r>
              <a:rPr lang="fr-FR" sz="1050" b="1" dirty="0">
                <a:solidFill>
                  <a:srgbClr val="008000"/>
                </a:solidFill>
              </a:rPr>
              <a:t>.  </a:t>
            </a:r>
            <a:r>
              <a:rPr lang="fr-FR" sz="1050" b="1" kern="1200" dirty="0">
                <a:solidFill>
                  <a:srgbClr val="008000"/>
                </a:solidFill>
                <a:latin typeface="+mn-lt"/>
                <a:ea typeface="+mn-ea"/>
                <a:cs typeface="+mn-cs"/>
              </a:rPr>
              <a:t>Renforcement de Capacités dans le domaine de l’</a:t>
            </a:r>
            <a:r>
              <a:rPr lang="fr-FR" sz="1050" b="1" kern="1200" dirty="0" err="1">
                <a:solidFill>
                  <a:srgbClr val="008000"/>
                </a:solidFill>
                <a:latin typeface="+mn-lt"/>
                <a:ea typeface="+mn-ea"/>
                <a:cs typeface="+mn-cs"/>
              </a:rPr>
              <a:t>éducation</a:t>
            </a:r>
            <a:r>
              <a:rPr lang="fr-FR" sz="1050" b="1" kern="1200" dirty="0">
                <a:solidFill>
                  <a:srgbClr val="008000"/>
                </a:solidFill>
                <a:latin typeface="+mn-lt"/>
                <a:ea typeface="+mn-ea"/>
                <a:cs typeface="+mn-cs"/>
              </a:rPr>
              <a:t> et de la formation professionnelle (CB-VET). Cité des Sciences le 15-02-2022 </a:t>
            </a:r>
          </a:p>
          <a:p>
            <a:pPr algn="ctr"/>
            <a:endParaRPr lang="fr-FR" dirty="0"/>
          </a:p>
        </p:txBody>
      </p:sp>
      <p:pic>
        <p:nvPicPr>
          <p:cNvPr id="2" name="Image 1" descr="Logo-GEOMAG-fina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22821" y="6102370"/>
            <a:ext cx="1871693" cy="1052314"/>
          </a:xfrm>
          <a:prstGeom prst="rect">
            <a:avLst/>
          </a:prstGeom>
        </p:spPr>
      </p:pic>
    </p:spTree>
    <p:extLst>
      <p:ext uri="{BB962C8B-B14F-4D97-AF65-F5344CB8AC3E}">
        <p14:creationId xmlns:p14="http://schemas.microsoft.com/office/powerpoint/2010/main" val="1285158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jp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emf"/><Relationship Id="rId4" Type="http://schemas.openxmlformats.org/officeDocument/2006/relationships/image" Target="../media/image5.pn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geomag.uvt.tn/moodle" TargetMode="External"/><Relationship Id="rId2" Type="http://schemas.openxmlformats.org/officeDocument/2006/relationships/hyperlink" Target="http://www.geomag.uvt.t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emf"/><Relationship Id="rId3" Type="http://schemas.openxmlformats.org/officeDocument/2006/relationships/image" Target="../media/image14.png"/><Relationship Id="rId7" Type="http://schemas.openxmlformats.org/officeDocument/2006/relationships/image" Target="../media/image11.png"/><Relationship Id="rId12" Type="http://schemas.openxmlformats.org/officeDocument/2006/relationships/image" Target="../media/image22.jpeg"/><Relationship Id="rId17" Type="http://schemas.openxmlformats.org/officeDocument/2006/relationships/image" Target="../media/image27.png"/><Relationship Id="rId2" Type="http://schemas.openxmlformats.org/officeDocument/2006/relationships/image" Target="../media/image13.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15.jpe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rapeauFrance.gif"/>
          <p:cNvPicPr>
            <a:picLocks noChangeAspect="1"/>
          </p:cNvPicPr>
          <p:nvPr/>
        </p:nvPicPr>
        <p:blipFill>
          <a:blip r:embed="rId2" cstate="print"/>
          <a:stretch>
            <a:fillRect/>
          </a:stretch>
        </p:blipFill>
        <p:spPr>
          <a:xfrm>
            <a:off x="4207496" y="185943"/>
            <a:ext cx="682064" cy="408866"/>
          </a:xfrm>
          <a:prstGeom prst="rect">
            <a:avLst/>
          </a:prstGeom>
          <a:ln>
            <a:noFill/>
          </a:ln>
          <a:effectLst>
            <a:outerShdw blurRad="292100" dist="139700" dir="2700000" algn="tl" rotWithShape="0">
              <a:srgbClr val="333333">
                <a:alpha val="65000"/>
              </a:srgbClr>
            </a:outerShdw>
          </a:effectLst>
        </p:spPr>
      </p:pic>
      <p:pic>
        <p:nvPicPr>
          <p:cNvPr id="5" name="Picture 2" descr="Drapeau de la Tunisie depuis 19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7416" y="185943"/>
            <a:ext cx="636940" cy="4246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Image 7" descr="langfr-225px-Flag_of_Romania.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576" y="185943"/>
            <a:ext cx="648072" cy="432048"/>
          </a:xfrm>
          <a:prstGeom prst="rect">
            <a:avLst/>
          </a:prstGeom>
        </p:spPr>
      </p:pic>
      <p:pic>
        <p:nvPicPr>
          <p:cNvPr id="9" name="Image 8" descr="langfr-225px-Flag_of_Spain.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7656" y="185944"/>
            <a:ext cx="648072" cy="432048"/>
          </a:xfrm>
          <a:prstGeom prst="rect">
            <a:avLst/>
          </a:prstGeom>
        </p:spPr>
      </p:pic>
      <p:sp>
        <p:nvSpPr>
          <p:cNvPr id="12" name="ZoneTexte 11"/>
          <p:cNvSpPr txBox="1"/>
          <p:nvPr/>
        </p:nvSpPr>
        <p:spPr>
          <a:xfrm>
            <a:off x="939690" y="2035406"/>
            <a:ext cx="6369332" cy="923330"/>
          </a:xfrm>
          <a:prstGeom prst="rect">
            <a:avLst/>
          </a:prstGeom>
          <a:noFill/>
        </p:spPr>
        <p:txBody>
          <a:bodyPr wrap="square" rtlCol="0">
            <a:spAutoFit/>
          </a:bodyPr>
          <a:lstStyle/>
          <a:p>
            <a:pPr algn="ctr"/>
            <a:endParaRPr lang="fr-FR" b="1" u="none" dirty="0">
              <a:solidFill>
                <a:srgbClr val="3366FF"/>
              </a:solidFill>
            </a:endParaRPr>
          </a:p>
          <a:p>
            <a:pPr algn="ctr"/>
            <a:endParaRPr lang="fr-FR" b="1" dirty="0">
              <a:solidFill>
                <a:srgbClr val="C00000"/>
              </a:solidFill>
            </a:endParaRPr>
          </a:p>
          <a:p>
            <a:pPr algn="ctr"/>
            <a:endParaRPr lang="fr-FR" b="1" u="none" dirty="0">
              <a:solidFill>
                <a:srgbClr val="C00000"/>
              </a:solidFill>
            </a:endParaRPr>
          </a:p>
        </p:txBody>
      </p:sp>
      <p:pic>
        <p:nvPicPr>
          <p:cNvPr id="17" name="Image 18" descr="carte_GEOMAG_ver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10746" y="67732"/>
            <a:ext cx="2523056" cy="1782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Image 13" descr="Logo EACEA.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589" y="185943"/>
            <a:ext cx="756475" cy="532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Image 6"/>
          <p:cNvPicPr>
            <a:picLocks noChangeAspect="1"/>
          </p:cNvPicPr>
          <p:nvPr/>
        </p:nvPicPr>
        <p:blipFill>
          <a:blip r:embed="rId8">
            <a:extLst>
              <a:ext uri="{28A0092B-C50C-407E-A947-70E740481C1C}">
                <a14:useLocalDpi xmlns:a14="http://schemas.microsoft.com/office/drawing/2010/main" val="0"/>
              </a:ext>
            </a:extLst>
          </a:blip>
          <a:srcRect l="23528" t="12466" b="9381"/>
          <a:stretch>
            <a:fillRect/>
          </a:stretch>
        </p:blipFill>
        <p:spPr bwMode="auto">
          <a:xfrm>
            <a:off x="973354" y="151826"/>
            <a:ext cx="1918631" cy="510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age 2" descr="Logo-GEOMAG-final.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1382" y="850900"/>
            <a:ext cx="3174770" cy="1784937"/>
          </a:xfrm>
          <a:prstGeom prst="rect">
            <a:avLst/>
          </a:prstGeom>
        </p:spPr>
      </p:pic>
      <p:sp>
        <p:nvSpPr>
          <p:cNvPr id="15" name="Text Box 84"/>
          <p:cNvSpPr txBox="1">
            <a:spLocks noChangeArrowheads="1"/>
          </p:cNvSpPr>
          <p:nvPr/>
        </p:nvSpPr>
        <p:spPr bwMode="auto">
          <a:xfrm>
            <a:off x="254156" y="3102240"/>
            <a:ext cx="8517532" cy="1982081"/>
          </a:xfrm>
          <a:prstGeom prst="rect">
            <a:avLst/>
          </a:prstGeom>
          <a:noFill/>
          <a:ln w="9525">
            <a:noFill/>
            <a:miter lim="800000"/>
            <a:headEnd/>
            <a:tailEnd/>
          </a:ln>
        </p:spPr>
        <p:txBody>
          <a:bodyPr wrap="square">
            <a:spAutoFit/>
          </a:bodyPr>
          <a:lstStyle/>
          <a:p>
            <a:pPr algn="ctr" eaLnBrk="0" hangingPunct="0">
              <a:lnSpc>
                <a:spcPct val="55000"/>
              </a:lnSpc>
            </a:pPr>
            <a:r>
              <a:rPr lang="fr-FR" sz="2800" b="1" u="none" dirty="0">
                <a:solidFill>
                  <a:srgbClr val="FF0000"/>
                </a:solidFill>
                <a:latin typeface="Calibri" pitchFamily="34" charset="0"/>
              </a:rPr>
              <a:t>Présentation générale du projet ERASMUS + </a:t>
            </a:r>
            <a:r>
              <a:rPr lang="fr-FR" sz="2800" b="1" dirty="0">
                <a:solidFill>
                  <a:srgbClr val="FF0000"/>
                </a:solidFill>
                <a:latin typeface="Calibri" pitchFamily="34" charset="0"/>
              </a:rPr>
              <a:t>GEOMAG</a:t>
            </a:r>
          </a:p>
          <a:p>
            <a:pPr algn="ctr" eaLnBrk="0" hangingPunct="0">
              <a:lnSpc>
                <a:spcPct val="55000"/>
              </a:lnSpc>
            </a:pPr>
            <a:endParaRPr lang="fr-FR" sz="2800" b="1" u="none" dirty="0">
              <a:solidFill>
                <a:srgbClr val="1FA22E"/>
              </a:solidFill>
              <a:latin typeface="Calibri" pitchFamily="34" charset="0"/>
            </a:endParaRPr>
          </a:p>
          <a:p>
            <a:pPr algn="ctr" eaLnBrk="0" hangingPunct="0">
              <a:lnSpc>
                <a:spcPct val="55000"/>
              </a:lnSpc>
            </a:pPr>
            <a:r>
              <a:rPr lang="fr-FR" sz="2800" b="1" dirty="0">
                <a:solidFill>
                  <a:srgbClr val="1FA22E"/>
                </a:solidFill>
                <a:latin typeface="Calibri" pitchFamily="34" charset="0"/>
              </a:rPr>
              <a:t>« Renforcement des capacités en </a:t>
            </a:r>
          </a:p>
          <a:p>
            <a:pPr algn="ctr" eaLnBrk="0" hangingPunct="0">
              <a:lnSpc>
                <a:spcPct val="55000"/>
              </a:lnSpc>
            </a:pPr>
            <a:endParaRPr lang="fr-FR" sz="2800" b="1" dirty="0">
              <a:solidFill>
                <a:srgbClr val="1FA22E"/>
              </a:solidFill>
              <a:latin typeface="Calibri" pitchFamily="34" charset="0"/>
            </a:endParaRPr>
          </a:p>
          <a:p>
            <a:pPr algn="ctr" eaLnBrk="0" hangingPunct="0">
              <a:lnSpc>
                <a:spcPct val="55000"/>
              </a:lnSpc>
            </a:pPr>
            <a:r>
              <a:rPr lang="fr-FR" sz="2800" b="1" dirty="0">
                <a:solidFill>
                  <a:srgbClr val="1FA22E"/>
                </a:solidFill>
                <a:latin typeface="Calibri" pitchFamily="34" charset="0"/>
              </a:rPr>
              <a:t>Géomatique Appliquée à l’agriculture et à </a:t>
            </a:r>
          </a:p>
          <a:p>
            <a:pPr algn="ctr" eaLnBrk="0" hangingPunct="0">
              <a:lnSpc>
                <a:spcPct val="55000"/>
              </a:lnSpc>
            </a:pPr>
            <a:endParaRPr lang="fr-FR" sz="2800" b="1" dirty="0">
              <a:solidFill>
                <a:srgbClr val="1FA22E"/>
              </a:solidFill>
              <a:latin typeface="Calibri" pitchFamily="34" charset="0"/>
            </a:endParaRPr>
          </a:p>
          <a:p>
            <a:pPr algn="ctr" eaLnBrk="0" hangingPunct="0">
              <a:lnSpc>
                <a:spcPct val="55000"/>
              </a:lnSpc>
            </a:pPr>
            <a:r>
              <a:rPr lang="fr-FR" sz="2800" b="1" dirty="0">
                <a:solidFill>
                  <a:srgbClr val="1FA22E"/>
                </a:solidFill>
                <a:latin typeface="Calibri" pitchFamily="34" charset="0"/>
              </a:rPr>
              <a:t>l’environnement en Tunisie »</a:t>
            </a:r>
            <a:endParaRPr lang="fr-FR" sz="2800" b="1" u="none" dirty="0">
              <a:solidFill>
                <a:srgbClr val="1FA22E"/>
              </a:solidFill>
              <a:latin typeface="Calibri" pitchFamily="34" charset="0"/>
            </a:endParaRPr>
          </a:p>
          <a:p>
            <a:pPr algn="ctr" eaLnBrk="0" hangingPunct="0">
              <a:lnSpc>
                <a:spcPct val="55000"/>
              </a:lnSpc>
            </a:pPr>
            <a:endParaRPr lang="fr-FR" sz="2400" b="1" u="none" dirty="0">
              <a:solidFill>
                <a:srgbClr val="0000FF"/>
              </a:solidFill>
              <a:latin typeface="Calibri" pitchFamily="34" charset="0"/>
            </a:endParaRPr>
          </a:p>
        </p:txBody>
      </p:sp>
      <p:pic>
        <p:nvPicPr>
          <p:cNvPr id="16" name="Image 15"/>
          <p:cNvPicPr>
            <a:picLocks noChangeAspect="1"/>
          </p:cNvPicPr>
          <p:nvPr/>
        </p:nvPicPr>
        <p:blipFill>
          <a:blip r:embed="rId10"/>
          <a:stretch>
            <a:fillRect/>
          </a:stretch>
        </p:blipFill>
        <p:spPr>
          <a:xfrm>
            <a:off x="131990" y="4894875"/>
            <a:ext cx="1458148" cy="599023"/>
          </a:xfrm>
          <a:prstGeom prst="rect">
            <a:avLst/>
          </a:prstGeom>
        </p:spPr>
      </p:pic>
      <p:pic>
        <p:nvPicPr>
          <p:cNvPr id="20" name="Picture 105" descr="RÃ©sultat de recherche d'images pour &quot;gÃ©omatique&quo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3169" y="5206418"/>
            <a:ext cx="1432256" cy="66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ZoneTexte 20"/>
          <p:cNvSpPr txBox="1"/>
          <p:nvPr/>
        </p:nvSpPr>
        <p:spPr>
          <a:xfrm>
            <a:off x="1578931" y="5160408"/>
            <a:ext cx="6577107" cy="923330"/>
          </a:xfrm>
          <a:prstGeom prst="rect">
            <a:avLst/>
          </a:prstGeom>
          <a:noFill/>
        </p:spPr>
        <p:txBody>
          <a:bodyPr wrap="square" rtlCol="0">
            <a:spAutoFit/>
          </a:bodyPr>
          <a:lstStyle/>
          <a:p>
            <a:r>
              <a:rPr lang="fr-FR" i="1" dirty="0">
                <a:solidFill>
                  <a:srgbClr val="0000FF"/>
                </a:solidFill>
              </a:rPr>
              <a:t>Zohra Lili </a:t>
            </a:r>
            <a:r>
              <a:rPr lang="fr-FR" i="1" dirty="0" err="1">
                <a:solidFill>
                  <a:srgbClr val="0000FF"/>
                </a:solidFill>
              </a:rPr>
              <a:t>Chabaane</a:t>
            </a:r>
            <a:r>
              <a:rPr lang="fr-FR" i="1" dirty="0">
                <a:solidFill>
                  <a:srgbClr val="0000FF"/>
                </a:solidFill>
              </a:rPr>
              <a:t> (UCAR/ INAT, coordinatrice de  GEOMAG)</a:t>
            </a:r>
          </a:p>
          <a:p>
            <a:r>
              <a:rPr lang="fr-FR" i="1" dirty="0">
                <a:solidFill>
                  <a:srgbClr val="0000FF"/>
                </a:solidFill>
              </a:rPr>
              <a:t>Benoit Deffontaines (ENSG, coordinateur délégué de GEOMAG)</a:t>
            </a:r>
          </a:p>
          <a:p>
            <a:endParaRPr lang="fr-FR" dirty="0">
              <a:solidFill>
                <a:srgbClr val="0000FF"/>
              </a:solidFill>
            </a:endParaRPr>
          </a:p>
        </p:txBody>
      </p:sp>
      <p:pic>
        <p:nvPicPr>
          <p:cNvPr id="23" name="Picture 14">
            <a:extLst>
              <a:ext uri="{FF2B5EF4-FFF2-40B4-BE49-F238E27FC236}">
                <a16:creationId xmlns:a16="http://schemas.microsoft.com/office/drawing/2014/main" id="{1A05232E-BA33-264B-9543-012C819ADEB5}"/>
              </a:ext>
            </a:extLst>
          </p:cNvPr>
          <p:cNvPicPr>
            <a:picLocks noChangeAspect="1"/>
          </p:cNvPicPr>
          <p:nvPr/>
        </p:nvPicPr>
        <p:blipFill>
          <a:blip r:embed="rId12"/>
          <a:stretch>
            <a:fillRect/>
          </a:stretch>
        </p:blipFill>
        <p:spPr>
          <a:xfrm>
            <a:off x="254156" y="5456388"/>
            <a:ext cx="983994" cy="664861"/>
          </a:xfrm>
          <a:prstGeom prst="rect">
            <a:avLst/>
          </a:prstGeom>
        </p:spPr>
      </p:pic>
    </p:spTree>
    <p:extLst>
      <p:ext uri="{BB962C8B-B14F-4D97-AF65-F5344CB8AC3E}">
        <p14:creationId xmlns:p14="http://schemas.microsoft.com/office/powerpoint/2010/main" val="353987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C908EFF-BA10-B246-BF48-56FB3C06F6F4}"/>
              </a:ext>
            </a:extLst>
          </p:cNvPr>
          <p:cNvGraphicFramePr>
            <a:graphicFrameLocks noGrp="1"/>
          </p:cNvGraphicFramePr>
          <p:nvPr>
            <p:extLst>
              <p:ext uri="{D42A27DB-BD31-4B8C-83A1-F6EECF244321}">
                <p14:modId xmlns:p14="http://schemas.microsoft.com/office/powerpoint/2010/main" val="2910381849"/>
              </p:ext>
            </p:extLst>
          </p:nvPr>
        </p:nvGraphicFramePr>
        <p:xfrm>
          <a:off x="98376" y="990492"/>
          <a:ext cx="3053897" cy="5368939"/>
        </p:xfrm>
        <a:graphic>
          <a:graphicData uri="http://schemas.openxmlformats.org/drawingml/2006/table">
            <a:tbl>
              <a:tblPr firstRow="1" bandRow="1"/>
              <a:tblGrid>
                <a:gridCol w="1850740">
                  <a:extLst>
                    <a:ext uri="{9D8B030D-6E8A-4147-A177-3AD203B41FA5}">
                      <a16:colId xmlns:a16="http://schemas.microsoft.com/office/drawing/2014/main" val="2695705027"/>
                    </a:ext>
                  </a:extLst>
                </a:gridCol>
                <a:gridCol w="1203157">
                  <a:extLst>
                    <a:ext uri="{9D8B030D-6E8A-4147-A177-3AD203B41FA5}">
                      <a16:colId xmlns:a16="http://schemas.microsoft.com/office/drawing/2014/main" val="44914677"/>
                    </a:ext>
                  </a:extLst>
                </a:gridCol>
              </a:tblGrid>
              <a:tr h="480060">
                <a:tc>
                  <a:txBody>
                    <a:bodyPr/>
                    <a:lstStyle/>
                    <a:p>
                      <a:r>
                        <a:rPr lang="fr-TN" sz="1400" b="1" dirty="0"/>
                        <a:t>Nom  Module</a:t>
                      </a:r>
                    </a:p>
                  </a:txBody>
                  <a:tcPr marL="68580" marR="68580" marT="34290" marB="34290"/>
                </a:tc>
                <a:tc>
                  <a:txBody>
                    <a:bodyPr/>
                    <a:lstStyle/>
                    <a:p>
                      <a:r>
                        <a:rPr lang="fr-TN" sz="1400" b="1" dirty="0"/>
                        <a:t>Etat</a:t>
                      </a:r>
                    </a:p>
                  </a:txBody>
                  <a:tcPr marL="68580" marR="68580" marT="34290" marB="34290"/>
                </a:tc>
                <a:extLst>
                  <a:ext uri="{0D108BD9-81ED-4DB2-BD59-A6C34878D82A}">
                    <a16:rowId xmlns:a16="http://schemas.microsoft.com/office/drawing/2014/main" val="1495905516"/>
                  </a:ext>
                </a:extLst>
              </a:tr>
              <a:tr h="443462">
                <a:tc>
                  <a:txBody>
                    <a:bodyPr/>
                    <a:lstStyle/>
                    <a:p>
                      <a:r>
                        <a:rPr lang="fr-TN" sz="1400" dirty="0"/>
                        <a:t>FI-SIG</a:t>
                      </a:r>
                    </a:p>
                  </a:txBody>
                  <a:tcPr marL="68580" marR="68580" marT="34290" marB="34290"/>
                </a:tc>
                <a:tc>
                  <a:txBody>
                    <a:bodyPr/>
                    <a:lstStyle/>
                    <a:p>
                      <a:r>
                        <a:rPr lang="fr-TN" sz="1400" dirty="0"/>
                        <a:t>Prêt</a:t>
                      </a:r>
                    </a:p>
                  </a:txBody>
                  <a:tcPr marL="68580" marR="68580" marT="34290" marB="34290"/>
                </a:tc>
                <a:extLst>
                  <a:ext uri="{0D108BD9-81ED-4DB2-BD59-A6C34878D82A}">
                    <a16:rowId xmlns:a16="http://schemas.microsoft.com/office/drawing/2014/main" val="2849318449"/>
                  </a:ext>
                </a:extLst>
              </a:tr>
              <a:tr h="452254">
                <a:tc>
                  <a:txBody>
                    <a:bodyPr/>
                    <a:lstStyle/>
                    <a:p>
                      <a:r>
                        <a:rPr lang="fr-TN" sz="1400" dirty="0"/>
                        <a:t>FI-TTI</a:t>
                      </a:r>
                    </a:p>
                  </a:txBody>
                  <a:tcPr marL="68580" marR="68580" marT="34290" marB="34290"/>
                </a:tc>
                <a:tc>
                  <a:txBody>
                    <a:bodyPr/>
                    <a:lstStyle/>
                    <a:p>
                      <a:r>
                        <a:rPr lang="fr-TN" sz="1400" dirty="0"/>
                        <a:t>Prêt</a:t>
                      </a:r>
                    </a:p>
                  </a:txBody>
                  <a:tcPr marL="68580" marR="68580" marT="34290" marB="34290"/>
                </a:tc>
                <a:extLst>
                  <a:ext uri="{0D108BD9-81ED-4DB2-BD59-A6C34878D82A}">
                    <a16:rowId xmlns:a16="http://schemas.microsoft.com/office/drawing/2014/main" val="2514482591"/>
                  </a:ext>
                </a:extLst>
              </a:tr>
              <a:tr h="430493">
                <a:tc>
                  <a:txBody>
                    <a:bodyPr/>
                    <a:lstStyle/>
                    <a:p>
                      <a:r>
                        <a:rPr lang="fr-TN" sz="1400" dirty="0"/>
                        <a:t>FI-ASP</a:t>
                      </a:r>
                    </a:p>
                  </a:txBody>
                  <a:tcPr marL="68580" marR="68580" marT="34290" marB="34290"/>
                </a:tc>
                <a:tc>
                  <a:txBody>
                    <a:bodyPr/>
                    <a:lstStyle/>
                    <a:p>
                      <a:r>
                        <a:rPr lang="fr-TN" sz="1400" dirty="0"/>
                        <a:t>Prêt</a:t>
                      </a:r>
                    </a:p>
                  </a:txBody>
                  <a:tcPr marL="68580" marR="68580" marT="34290" marB="34290"/>
                </a:tc>
                <a:extLst>
                  <a:ext uri="{0D108BD9-81ED-4DB2-BD59-A6C34878D82A}">
                    <a16:rowId xmlns:a16="http://schemas.microsoft.com/office/drawing/2014/main" val="3386813726"/>
                  </a:ext>
                </a:extLst>
              </a:tr>
              <a:tr h="527539">
                <a:tc>
                  <a:txBody>
                    <a:bodyPr/>
                    <a:lstStyle/>
                    <a:p>
                      <a:r>
                        <a:rPr lang="fr-TN" sz="1400" dirty="0"/>
                        <a:t>FI-ATP</a:t>
                      </a:r>
                    </a:p>
                  </a:txBody>
                  <a:tcPr marL="68580" marR="68580" marT="34290" marB="34290"/>
                </a:tc>
                <a:tc>
                  <a:txBody>
                    <a:bodyPr/>
                    <a:lstStyle/>
                    <a:p>
                      <a:r>
                        <a:rPr lang="fr-TN" sz="1400" dirty="0"/>
                        <a:t>Prêt</a:t>
                      </a:r>
                    </a:p>
                  </a:txBody>
                  <a:tcPr marL="68580" marR="68580" marT="34290" marB="34290"/>
                </a:tc>
                <a:extLst>
                  <a:ext uri="{0D108BD9-81ED-4DB2-BD59-A6C34878D82A}">
                    <a16:rowId xmlns:a16="http://schemas.microsoft.com/office/drawing/2014/main" val="4057990442"/>
                  </a:ext>
                </a:extLst>
              </a:tr>
              <a:tr h="381426">
                <a:tc>
                  <a:txBody>
                    <a:bodyPr/>
                    <a:lstStyle/>
                    <a:p>
                      <a:r>
                        <a:rPr lang="fr-TN" sz="1400" dirty="0"/>
                        <a:t>FI-Webmapping</a:t>
                      </a:r>
                    </a:p>
                  </a:txBody>
                  <a:tcPr marL="68580" marR="68580" marT="34290" marB="34290"/>
                </a:tc>
                <a:tc>
                  <a:txBody>
                    <a:bodyPr/>
                    <a:lstStyle/>
                    <a:p>
                      <a:r>
                        <a:rPr lang="fr-TN" sz="1400" dirty="0"/>
                        <a:t>Prêt</a:t>
                      </a:r>
                    </a:p>
                  </a:txBody>
                  <a:tcPr marL="68580" marR="68580" marT="34290" marB="34290"/>
                </a:tc>
                <a:extLst>
                  <a:ext uri="{0D108BD9-81ED-4DB2-BD59-A6C34878D82A}">
                    <a16:rowId xmlns:a16="http://schemas.microsoft.com/office/drawing/2014/main" val="921764107"/>
                  </a:ext>
                </a:extLst>
              </a:tr>
              <a:tr h="452413">
                <a:tc>
                  <a:txBody>
                    <a:bodyPr/>
                    <a:lstStyle/>
                    <a:p>
                      <a:r>
                        <a:rPr lang="fr-TN" sz="1400" dirty="0"/>
                        <a:t>FI-RCI</a:t>
                      </a:r>
                    </a:p>
                  </a:txBody>
                  <a:tcPr marL="68580" marR="68580" marT="34290" marB="3429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dirty="0"/>
                        <a:t>E</a:t>
                      </a:r>
                      <a:r>
                        <a:rPr lang="fr-TN" sz="1400" dirty="0"/>
                        <a:t>n cours</a:t>
                      </a:r>
                    </a:p>
                  </a:txBody>
                  <a:tcPr marL="68580" marR="68580" marT="34290" marB="34290">
                    <a:solidFill>
                      <a:srgbClr val="FFFF00"/>
                    </a:solidFill>
                  </a:tcPr>
                </a:tc>
                <a:extLst>
                  <a:ext uri="{0D108BD9-81ED-4DB2-BD59-A6C34878D82A}">
                    <a16:rowId xmlns:a16="http://schemas.microsoft.com/office/drawing/2014/main" val="3118892124"/>
                  </a:ext>
                </a:extLst>
              </a:tr>
              <a:tr h="426498">
                <a:tc>
                  <a:txBody>
                    <a:bodyPr/>
                    <a:lstStyle/>
                    <a:p>
                      <a:r>
                        <a:rPr lang="fr-TN" sz="1400" dirty="0"/>
                        <a:t>FI-GRE</a:t>
                      </a:r>
                    </a:p>
                  </a:txBody>
                  <a:tcPr marL="68580" marR="68580" marT="34290" marB="34290"/>
                </a:tc>
                <a:tc>
                  <a:txBody>
                    <a:bodyPr/>
                    <a:lstStyle/>
                    <a:p>
                      <a:r>
                        <a:rPr lang="fr-TN" sz="1400" dirty="0"/>
                        <a:t>Prêt</a:t>
                      </a:r>
                    </a:p>
                  </a:txBody>
                  <a:tcPr marL="68580" marR="68580" marT="34290" marB="34290"/>
                </a:tc>
                <a:extLst>
                  <a:ext uri="{0D108BD9-81ED-4DB2-BD59-A6C34878D82A}">
                    <a16:rowId xmlns:a16="http://schemas.microsoft.com/office/drawing/2014/main" val="2880573744"/>
                  </a:ext>
                </a:extLst>
              </a:tr>
              <a:tr h="426498">
                <a:tc>
                  <a:txBody>
                    <a:bodyPr/>
                    <a:lstStyle/>
                    <a:p>
                      <a:r>
                        <a:rPr lang="fr-TN" sz="1400" dirty="0"/>
                        <a:t>FI-Big Data and Cloud Computing</a:t>
                      </a:r>
                    </a:p>
                  </a:txBody>
                  <a:tcPr marL="68580" marR="68580" marT="34290" marB="34290">
                    <a:solidFill>
                      <a:srgbClr val="FFFF00"/>
                    </a:solidFill>
                  </a:tcPr>
                </a:tc>
                <a:tc>
                  <a:txBody>
                    <a:bodyPr/>
                    <a:lstStyle/>
                    <a:p>
                      <a:r>
                        <a:rPr lang="fr-FR" sz="1400" dirty="0"/>
                        <a:t>E</a:t>
                      </a:r>
                      <a:r>
                        <a:rPr lang="fr-TN" sz="1400" dirty="0"/>
                        <a:t>n cours</a:t>
                      </a:r>
                    </a:p>
                  </a:txBody>
                  <a:tcPr marL="68580" marR="68580" marT="34290" marB="34290">
                    <a:solidFill>
                      <a:srgbClr val="FFFF00"/>
                    </a:solidFill>
                  </a:tcPr>
                </a:tc>
                <a:extLst>
                  <a:ext uri="{0D108BD9-81ED-4DB2-BD59-A6C34878D82A}">
                    <a16:rowId xmlns:a16="http://schemas.microsoft.com/office/drawing/2014/main" val="2131084412"/>
                  </a:ext>
                </a:extLst>
              </a:tr>
              <a:tr h="426498">
                <a:tc>
                  <a:txBody>
                    <a:bodyPr/>
                    <a:lstStyle/>
                    <a:p>
                      <a:r>
                        <a:rPr lang="fr-TN" sz="1400" dirty="0"/>
                        <a:t>FI-QDM</a:t>
                      </a:r>
                    </a:p>
                  </a:txBody>
                  <a:tcPr marL="68580" marR="68580" marT="34290" marB="34290">
                    <a:noFill/>
                  </a:tcPr>
                </a:tc>
                <a:tc>
                  <a:txBody>
                    <a:bodyPr/>
                    <a:lstStyle/>
                    <a:p>
                      <a:r>
                        <a:rPr lang="fr-TN" sz="1400" dirty="0"/>
                        <a:t>prêt</a:t>
                      </a:r>
                    </a:p>
                  </a:txBody>
                  <a:tcPr marL="68580" marR="68580" marT="34290" marB="34290">
                    <a:noFill/>
                  </a:tcPr>
                </a:tc>
                <a:extLst>
                  <a:ext uri="{0D108BD9-81ED-4DB2-BD59-A6C34878D82A}">
                    <a16:rowId xmlns:a16="http://schemas.microsoft.com/office/drawing/2014/main" val="3596089096"/>
                  </a:ext>
                </a:extLst>
              </a:tr>
              <a:tr h="426498">
                <a:tc>
                  <a:txBody>
                    <a:bodyPr/>
                    <a:lstStyle/>
                    <a:p>
                      <a:r>
                        <a:rPr lang="fr-TN" sz="1400" dirty="0"/>
                        <a:t>GI-GRI</a:t>
                      </a:r>
                    </a:p>
                  </a:txBody>
                  <a:tcPr marL="68580" marR="68580" marT="34290" marB="34290">
                    <a:solidFill>
                      <a:srgbClr val="FFFF00"/>
                    </a:solidFill>
                  </a:tcPr>
                </a:tc>
                <a:tc>
                  <a:txBody>
                    <a:bodyPr/>
                    <a:lstStyle/>
                    <a:p>
                      <a:r>
                        <a:rPr lang="fr-FR" sz="1400" dirty="0"/>
                        <a:t>en</a:t>
                      </a:r>
                      <a:r>
                        <a:rPr lang="fr-TN" sz="1400" dirty="0"/>
                        <a:t> cours</a:t>
                      </a:r>
                    </a:p>
                  </a:txBody>
                  <a:tcPr marL="68580" marR="68580" marT="34290" marB="34290">
                    <a:solidFill>
                      <a:srgbClr val="FFFF00"/>
                    </a:solidFill>
                  </a:tcPr>
                </a:tc>
                <a:extLst>
                  <a:ext uri="{0D108BD9-81ED-4DB2-BD59-A6C34878D82A}">
                    <a16:rowId xmlns:a16="http://schemas.microsoft.com/office/drawing/2014/main" val="1427257741"/>
                  </a:ext>
                </a:extLst>
              </a:tr>
              <a:tr h="426498">
                <a:tc>
                  <a:txBody>
                    <a:bodyPr/>
                    <a:lstStyle/>
                    <a:p>
                      <a:r>
                        <a:rPr lang="fr-TN" sz="1400" dirty="0"/>
                        <a:t>FI-QDM</a:t>
                      </a:r>
                    </a:p>
                  </a:txBody>
                  <a:tcPr marL="68580" marR="68580" marT="34290" marB="34290">
                    <a:solidFill>
                      <a:schemeClr val="bg1"/>
                    </a:solidFill>
                  </a:tcPr>
                </a:tc>
                <a:tc>
                  <a:txBody>
                    <a:bodyPr/>
                    <a:lstStyle/>
                    <a:p>
                      <a:r>
                        <a:rPr lang="fr-TN" sz="1400" dirty="0"/>
                        <a:t>Prêt</a:t>
                      </a:r>
                    </a:p>
                  </a:txBody>
                  <a:tcPr marL="68580" marR="68580" marT="34290" marB="34290">
                    <a:solidFill>
                      <a:schemeClr val="bg1"/>
                    </a:solidFill>
                  </a:tcPr>
                </a:tc>
                <a:extLst>
                  <a:ext uri="{0D108BD9-81ED-4DB2-BD59-A6C34878D82A}">
                    <a16:rowId xmlns:a16="http://schemas.microsoft.com/office/drawing/2014/main" val="1640305746"/>
                  </a:ext>
                </a:extLst>
              </a:tr>
            </a:tbl>
          </a:graphicData>
        </a:graphic>
      </p:graphicFrame>
      <p:sp>
        <p:nvSpPr>
          <p:cNvPr id="3" name="ZoneTexte 2">
            <a:extLst>
              <a:ext uri="{FF2B5EF4-FFF2-40B4-BE49-F238E27FC236}">
                <a16:creationId xmlns:a16="http://schemas.microsoft.com/office/drawing/2014/main" id="{4DD49632-8790-2E43-970B-6791A35FCFAA}"/>
              </a:ext>
            </a:extLst>
          </p:cNvPr>
          <p:cNvSpPr txBox="1"/>
          <p:nvPr/>
        </p:nvSpPr>
        <p:spPr>
          <a:xfrm>
            <a:off x="285751" y="292755"/>
            <a:ext cx="8522320" cy="584775"/>
          </a:xfrm>
          <a:prstGeom prst="rect">
            <a:avLst/>
          </a:prstGeom>
          <a:noFill/>
        </p:spPr>
        <p:txBody>
          <a:bodyPr wrap="square" rtlCol="0">
            <a:spAutoFit/>
          </a:bodyPr>
          <a:lstStyle/>
          <a:p>
            <a:r>
              <a:rPr lang="fr-TN" sz="3200" b="1" dirty="0">
                <a:solidFill>
                  <a:srgbClr val="008000"/>
                </a:solidFill>
                <a:cs typeface="Calibri"/>
              </a:rPr>
              <a:t>11 Modules destinés à la formation diplômante </a:t>
            </a:r>
            <a:endParaRPr lang="fr-TN" sz="3200" b="1" dirty="0">
              <a:solidFill>
                <a:srgbClr val="0070C0"/>
              </a:solidFill>
            </a:endParaRPr>
          </a:p>
        </p:txBody>
      </p:sp>
      <p:cxnSp>
        <p:nvCxnSpPr>
          <p:cNvPr id="4" name="Connecteur droit 3">
            <a:extLst>
              <a:ext uri="{FF2B5EF4-FFF2-40B4-BE49-F238E27FC236}">
                <a16:creationId xmlns:a16="http://schemas.microsoft.com/office/drawing/2014/main" id="{226A7F23-BDFB-0A46-A8B1-A778AC604460}"/>
              </a:ext>
            </a:extLst>
          </p:cNvPr>
          <p:cNvCxnSpPr>
            <a:cxnSpLocks/>
          </p:cNvCxnSpPr>
          <p:nvPr/>
        </p:nvCxnSpPr>
        <p:spPr>
          <a:xfrm>
            <a:off x="-1" y="931877"/>
            <a:ext cx="914400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75003F40-75E9-0940-8955-9EFC7971E5C9}"/>
              </a:ext>
            </a:extLst>
          </p:cNvPr>
          <p:cNvSpPr txBox="1"/>
          <p:nvPr/>
        </p:nvSpPr>
        <p:spPr>
          <a:xfrm>
            <a:off x="3302193" y="2080928"/>
            <a:ext cx="5743431" cy="2308324"/>
          </a:xfrm>
          <a:prstGeom prst="rect">
            <a:avLst/>
          </a:prstGeom>
          <a:solidFill>
            <a:srgbClr val="00B050"/>
          </a:solidFill>
        </p:spPr>
        <p:txBody>
          <a:bodyPr wrap="square" rtlCol="0">
            <a:spAutoFit/>
          </a:bodyPr>
          <a:lstStyle/>
          <a:p>
            <a:r>
              <a:rPr lang="fr-TN" b="1" dirty="0"/>
              <a:t>Le fait d’avoir adopté SCENARI laisse ces modules utilisable pour des formations destinées aux cursus réguliers du type Licence, Mastère, Cycle Ingénieur, Doctorat mais aussi, en fonction du groupe du public cible, possible à offrir en sessions de formation continue de courtes durées à des professionnels voulant acquerir des compétences en géomatique ou également monter en compétence</a:t>
            </a:r>
          </a:p>
        </p:txBody>
      </p:sp>
    </p:spTree>
    <p:extLst>
      <p:ext uri="{BB962C8B-B14F-4D97-AF65-F5344CB8AC3E}">
        <p14:creationId xmlns:p14="http://schemas.microsoft.com/office/powerpoint/2010/main" val="391522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3B617D-607F-4898-87F8-787555DEEE7A}"/>
              </a:ext>
            </a:extLst>
          </p:cNvPr>
          <p:cNvSpPr>
            <a:spLocks noGrp="1"/>
          </p:cNvSpPr>
          <p:nvPr>
            <p:ph type="title"/>
          </p:nvPr>
        </p:nvSpPr>
        <p:spPr/>
        <p:txBody>
          <a:bodyPr/>
          <a:lstStyle/>
          <a:p>
            <a:r>
              <a:rPr lang="en-US" sz="2800" b="1" dirty="0">
                <a:solidFill>
                  <a:srgbClr val="008000"/>
                </a:solidFill>
                <a:latin typeface="Calibri" pitchFamily="34" charset="0"/>
                <a:ea typeface="+mn-ea"/>
                <a:cs typeface="+mn-cs"/>
              </a:rPr>
              <a:t>Dissemination </a:t>
            </a:r>
            <a:endParaRPr lang="en-GB" sz="2800" b="1" dirty="0">
              <a:solidFill>
                <a:srgbClr val="008000"/>
              </a:solidFill>
              <a:latin typeface="Calibri" pitchFamily="34" charset="0"/>
              <a:ea typeface="+mn-ea"/>
              <a:cs typeface="+mn-cs"/>
            </a:endParaRPr>
          </a:p>
        </p:txBody>
      </p:sp>
      <p:sp>
        <p:nvSpPr>
          <p:cNvPr id="3" name="Espace réservé du contenu 2">
            <a:extLst>
              <a:ext uri="{FF2B5EF4-FFF2-40B4-BE49-F238E27FC236}">
                <a16:creationId xmlns:a16="http://schemas.microsoft.com/office/drawing/2014/main" id="{771EF466-FBD5-4906-903B-2ACE4F64130F}"/>
              </a:ext>
            </a:extLst>
          </p:cNvPr>
          <p:cNvSpPr>
            <a:spLocks noGrp="1"/>
          </p:cNvSpPr>
          <p:nvPr>
            <p:ph idx="1"/>
          </p:nvPr>
        </p:nvSpPr>
        <p:spPr/>
        <p:txBody>
          <a:bodyPr>
            <a:normAutofit/>
          </a:bodyPr>
          <a:lstStyle/>
          <a:p>
            <a:r>
              <a:rPr lang="en-US" dirty="0"/>
              <a:t>Website link: </a:t>
            </a:r>
            <a:r>
              <a:rPr lang="fr-FR" dirty="0"/>
              <a:t> </a:t>
            </a:r>
            <a:r>
              <a:rPr lang="fr-FR" dirty="0">
                <a:hlinkClick r:id="rId2"/>
              </a:rPr>
              <a:t>www.geomag.uvt.tn</a:t>
            </a:r>
            <a:r>
              <a:rPr lang="fr-FR" dirty="0"/>
              <a:t> </a:t>
            </a:r>
          </a:p>
          <a:p>
            <a:pPr marL="342900" lvl="1" indent="-342900">
              <a:buFont typeface="Arial" pitchFamily="34" charset="0"/>
              <a:buChar char="•"/>
            </a:pPr>
            <a:r>
              <a:rPr lang="en-US" dirty="0" err="1"/>
              <a:t>Plateforme</a:t>
            </a:r>
            <a:r>
              <a:rPr lang="en-US" dirty="0"/>
              <a:t> GEOMAG : </a:t>
            </a:r>
            <a:r>
              <a:rPr lang="fr-FR" dirty="0"/>
              <a:t> </a:t>
            </a:r>
            <a:r>
              <a:rPr lang="fr-FR" u="sng" dirty="0">
                <a:hlinkClick r:id="rId3"/>
              </a:rPr>
              <a:t>www.geomag.uvt.tn/moodle</a:t>
            </a:r>
            <a:r>
              <a:rPr lang="fr-FR" u="sng" dirty="0"/>
              <a:t> </a:t>
            </a:r>
            <a:endParaRPr lang="fr-FR" dirty="0"/>
          </a:p>
          <a:p>
            <a:pPr marL="0" indent="0">
              <a:buNone/>
            </a:pPr>
            <a:endParaRPr lang="en-US" dirty="0"/>
          </a:p>
        </p:txBody>
      </p:sp>
      <p:sp>
        <p:nvSpPr>
          <p:cNvPr id="4" name="Espace réservé du numéro de diapositive 3">
            <a:extLst>
              <a:ext uri="{FF2B5EF4-FFF2-40B4-BE49-F238E27FC236}">
                <a16:creationId xmlns:a16="http://schemas.microsoft.com/office/drawing/2014/main" id="{4980C84F-6DC4-4C47-BDF6-70AD9BFD9D24}"/>
              </a:ext>
            </a:extLst>
          </p:cNvPr>
          <p:cNvSpPr>
            <a:spLocks noGrp="1"/>
          </p:cNvSpPr>
          <p:nvPr>
            <p:ph type="sldNum" sz="quarter" idx="12"/>
          </p:nvPr>
        </p:nvSpPr>
        <p:spPr>
          <a:xfrm>
            <a:off x="8460432" y="6360563"/>
            <a:ext cx="648072" cy="497437"/>
          </a:xfrm>
        </p:spPr>
        <p:txBody>
          <a:bodyPr/>
          <a:lstStyle/>
          <a:p>
            <a:fld id="{CDBFCD2E-32B8-4839-A26A-F033F44937D0}" type="slidenum">
              <a:rPr lang="en-GB" smtClean="0"/>
              <a:t>11</a:t>
            </a:fld>
            <a:endParaRPr lang="en-GB"/>
          </a:p>
        </p:txBody>
      </p:sp>
      <p:cxnSp>
        <p:nvCxnSpPr>
          <p:cNvPr id="5" name="Connecteur droit 4">
            <a:extLst>
              <a:ext uri="{FF2B5EF4-FFF2-40B4-BE49-F238E27FC236}">
                <a16:creationId xmlns:a16="http://schemas.microsoft.com/office/drawing/2014/main" id="{6489BD69-0C04-B94D-AEC0-BCE867510925}"/>
              </a:ext>
            </a:extLst>
          </p:cNvPr>
          <p:cNvCxnSpPr/>
          <p:nvPr/>
        </p:nvCxnSpPr>
        <p:spPr>
          <a:xfrm>
            <a:off x="1764407" y="854149"/>
            <a:ext cx="5472608" cy="0"/>
          </a:xfrm>
          <a:prstGeom prst="line">
            <a:avLst/>
          </a:prstGeom>
          <a:ln w="57150">
            <a:solidFill>
              <a:srgbClr val="1FA2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00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5D38002-28E4-2146-B0DA-887505EFB2F7}"/>
              </a:ext>
            </a:extLst>
          </p:cNvPr>
          <p:cNvSpPr>
            <a:spLocks noGrp="1"/>
          </p:cNvSpPr>
          <p:nvPr>
            <p:ph idx="1"/>
          </p:nvPr>
        </p:nvSpPr>
        <p:spPr>
          <a:xfrm>
            <a:off x="360948" y="2442411"/>
            <a:ext cx="8229600" cy="1275347"/>
          </a:xfrm>
        </p:spPr>
        <p:txBody>
          <a:bodyPr/>
          <a:lstStyle/>
          <a:p>
            <a:pPr marL="0" indent="0" algn="ctr">
              <a:buNone/>
            </a:pPr>
            <a:r>
              <a:rPr lang="fr-FR" sz="2800" b="1" dirty="0">
                <a:solidFill>
                  <a:srgbClr val="008000"/>
                </a:solidFill>
                <a:latin typeface="Calibri" pitchFamily="34" charset="0"/>
              </a:rPr>
              <a:t>Merci pour votre attention</a:t>
            </a:r>
          </a:p>
        </p:txBody>
      </p:sp>
    </p:spTree>
    <p:extLst>
      <p:ext uri="{BB962C8B-B14F-4D97-AF65-F5344CB8AC3E}">
        <p14:creationId xmlns:p14="http://schemas.microsoft.com/office/powerpoint/2010/main" val="7388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1281" y="1346206"/>
            <a:ext cx="8785412" cy="2418971"/>
          </a:xfrm>
          <a:solidFill>
            <a:srgbClr val="CCDAB3"/>
          </a:solidFill>
        </p:spPr>
        <p:txBody>
          <a:bodyPr/>
          <a:lstStyle/>
          <a:p>
            <a:pPr marL="0" indent="0">
              <a:buNone/>
            </a:pPr>
            <a:r>
              <a:rPr lang="fr-FR" sz="2200" dirty="0">
                <a:latin typeface="Calibri" charset="0"/>
                <a:ea typeface="MS PGothic" charset="0"/>
              </a:rPr>
              <a:t>L’usage systématique et opérationnel des disciplines et techniques liées à la géomatique (SIG, Télédétection, cartographie, géodésie, analyse spatiale, </a:t>
            </a:r>
            <a:r>
              <a:rPr lang="fr-FR" sz="2200" dirty="0" err="1">
                <a:latin typeface="Calibri" charset="0"/>
                <a:ea typeface="MS PGothic" charset="0"/>
              </a:rPr>
              <a:t>Big</a:t>
            </a:r>
            <a:r>
              <a:rPr lang="fr-FR" sz="2200" dirty="0">
                <a:latin typeface="Calibri" charset="0"/>
                <a:ea typeface="MS PGothic" charset="0"/>
              </a:rPr>
              <a:t> Data, SGBD, </a:t>
            </a:r>
            <a:r>
              <a:rPr lang="mr-IN" sz="2200" dirty="0">
                <a:latin typeface="Calibri" charset="0"/>
                <a:ea typeface="MS PGothic" charset="0"/>
              </a:rPr>
              <a:t>…</a:t>
            </a:r>
            <a:r>
              <a:rPr lang="fr-FR" sz="2200" dirty="0">
                <a:latin typeface="Calibri" charset="0"/>
                <a:ea typeface="MS PGothic" charset="0"/>
              </a:rPr>
              <a:t>) est devenue depuis plusieurs années un des plus importants moteurs de développement dans différents domaines à fort impact économique, social et humanitaire (agriculture, environnement, transport, urbanisme, navigation, gestion des risques naturels et anthropiques, impacts des CC et anthropiques,  sécurité, etc.).</a:t>
            </a:r>
          </a:p>
          <a:p>
            <a:endParaRPr lang="fr-FR" dirty="0"/>
          </a:p>
        </p:txBody>
      </p:sp>
      <p:sp>
        <p:nvSpPr>
          <p:cNvPr id="4" name="Titre 3"/>
          <p:cNvSpPr txBox="1">
            <a:spLocks/>
          </p:cNvSpPr>
          <p:nvPr/>
        </p:nvSpPr>
        <p:spPr>
          <a:xfrm>
            <a:off x="442258" y="-28016"/>
            <a:ext cx="8229600" cy="646331"/>
          </a:xfrm>
          <a:prstGeom prst="rect">
            <a:avLst/>
          </a:prstGeom>
          <a:noFill/>
        </p:spPr>
        <p:txBody>
          <a:bodyPr wrap="square"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008000"/>
                </a:solidFill>
                <a:latin typeface="Calibri" pitchFamily="34" charset="0"/>
              </a:rPr>
              <a:t>Contexte (1) </a:t>
            </a:r>
            <a:endParaRPr lang="fr-FR" sz="3600" dirty="0">
              <a:solidFill>
                <a:srgbClr val="0000FF"/>
              </a:solidFill>
            </a:endParaRPr>
          </a:p>
        </p:txBody>
      </p:sp>
      <p:cxnSp>
        <p:nvCxnSpPr>
          <p:cNvPr id="5" name="Connecteur droit 4"/>
          <p:cNvCxnSpPr/>
          <p:nvPr/>
        </p:nvCxnSpPr>
        <p:spPr>
          <a:xfrm>
            <a:off x="3460203" y="666967"/>
            <a:ext cx="2328275" cy="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ZoneTexte 5"/>
          <p:cNvSpPr txBox="1">
            <a:spLocks noChangeArrowheads="1"/>
          </p:cNvSpPr>
          <p:nvPr/>
        </p:nvSpPr>
        <p:spPr bwMode="auto">
          <a:xfrm>
            <a:off x="218143" y="4473954"/>
            <a:ext cx="8718550" cy="1446550"/>
          </a:xfrm>
          <a:prstGeom prst="rect">
            <a:avLst/>
          </a:prstGeom>
          <a:solidFill>
            <a:srgbClr val="FFFF00">
              <a:alpha val="50000"/>
            </a:srgbClr>
          </a:solidFill>
          <a:ln>
            <a:noFill/>
          </a:ln>
        </p:spPr>
        <p:txBody>
          <a:bodyPr>
            <a:spAutoFit/>
          </a:bodyPr>
          <a:lstStyle>
            <a:lvl1pPr marL="342900" indent="-342900">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buFont typeface="Arial" charset="0"/>
              <a:buChar char="•"/>
            </a:pPr>
            <a:r>
              <a:rPr lang="fr-FR" sz="2200" dirty="0"/>
              <a:t>Usage encore tributaire de projets spécifiques avec un manque d’efficacité dans plusieurs domaines d’application ;</a:t>
            </a:r>
          </a:p>
          <a:p>
            <a:pPr>
              <a:buFont typeface="Arial" charset="0"/>
              <a:buChar char="•"/>
            </a:pPr>
            <a:r>
              <a:rPr lang="fr-FR" sz="2200" dirty="0"/>
              <a:t>Dans les processus de décision, les produits opérationnels ne sont pas assez (ou pas du tout) exploités.</a:t>
            </a:r>
          </a:p>
        </p:txBody>
      </p:sp>
      <p:sp>
        <p:nvSpPr>
          <p:cNvPr id="7" name="ZoneTexte 6"/>
          <p:cNvSpPr txBox="1">
            <a:spLocks noChangeArrowheads="1"/>
          </p:cNvSpPr>
          <p:nvPr/>
        </p:nvSpPr>
        <p:spPr bwMode="auto">
          <a:xfrm>
            <a:off x="295275" y="3937573"/>
            <a:ext cx="3320490" cy="430887"/>
          </a:xfrm>
          <a:prstGeom prst="rect">
            <a:avLst/>
          </a:prstGeom>
          <a:solidFill>
            <a:srgbClr val="FFFFC0"/>
          </a:solidFill>
          <a:ln>
            <a:noFill/>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fr-FR" sz="2200" b="1" u="sng" dirty="0">
                <a:highlight>
                  <a:srgbClr val="FFFFC0"/>
                </a:highlight>
              </a:rPr>
              <a:t>Constat en Tunisie</a:t>
            </a:r>
          </a:p>
        </p:txBody>
      </p:sp>
      <p:sp>
        <p:nvSpPr>
          <p:cNvPr id="8" name="ZoneTexte 7"/>
          <p:cNvSpPr txBox="1">
            <a:spLocks noChangeArrowheads="1"/>
          </p:cNvSpPr>
          <p:nvPr/>
        </p:nvSpPr>
        <p:spPr bwMode="auto">
          <a:xfrm>
            <a:off x="151280" y="824777"/>
            <a:ext cx="4196602" cy="46166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fr-FR" sz="2400" b="1" u="sng" dirty="0"/>
              <a:t>Dans les pays développés</a:t>
            </a:r>
          </a:p>
        </p:txBody>
      </p:sp>
    </p:spTree>
    <p:extLst>
      <p:ext uri="{BB962C8B-B14F-4D97-AF65-F5344CB8AC3E}">
        <p14:creationId xmlns:p14="http://schemas.microsoft.com/office/powerpoint/2010/main" val="426083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4221" y="832534"/>
            <a:ext cx="8602579" cy="1188736"/>
          </a:xfrm>
          <a:solidFill>
            <a:srgbClr val="FFFFC0"/>
          </a:solidFill>
        </p:spPr>
        <p:txBody>
          <a:bodyPr/>
          <a:lstStyle/>
          <a:p>
            <a:pPr marL="0" indent="0">
              <a:buNone/>
            </a:pPr>
            <a:r>
              <a:rPr lang="fr-FR" sz="2400" dirty="0">
                <a:latin typeface="Calibri" charset="0"/>
              </a:rPr>
              <a:t>Contribuer à l'amélioration de la gestion et de la valorisation des ressources naturelles, des zones agricoles et de leurs productions en Tunisie</a:t>
            </a:r>
            <a:r>
              <a:rPr lang="fr-FR" sz="2400" dirty="0"/>
              <a:t>.</a:t>
            </a:r>
            <a:endParaRPr lang="fr-FR" sz="2400" b="1" dirty="0">
              <a:solidFill>
                <a:srgbClr val="002060"/>
              </a:solidFill>
              <a:latin typeface="Calibri" charset="0"/>
            </a:endParaRPr>
          </a:p>
        </p:txBody>
      </p:sp>
      <p:sp>
        <p:nvSpPr>
          <p:cNvPr id="4" name="Titre 3"/>
          <p:cNvSpPr txBox="1">
            <a:spLocks noGrp="1"/>
          </p:cNvSpPr>
          <p:nvPr>
            <p:ph type="title"/>
          </p:nvPr>
        </p:nvSpPr>
        <p:spPr>
          <a:xfrm>
            <a:off x="84221" y="248109"/>
            <a:ext cx="8229600" cy="1261884"/>
          </a:xfrm>
          <a:prstGeom prst="rect">
            <a:avLst/>
          </a:prstGeom>
          <a:noFill/>
        </p:spPr>
        <p:txBody>
          <a:bodyPr wrap="square" rtlCol="0">
            <a:spAutoFit/>
          </a:bodyPr>
          <a:lstStyle/>
          <a:p>
            <a:pPr algn="l"/>
            <a:r>
              <a:rPr lang="fr-FR" sz="3200" b="1" dirty="0">
                <a:solidFill>
                  <a:srgbClr val="008000"/>
                </a:solidFill>
                <a:latin typeface="Calibri" pitchFamily="34" charset="0"/>
              </a:rPr>
              <a:t>Objectif général</a:t>
            </a:r>
            <a:br>
              <a:rPr lang="fr-FR" b="1" dirty="0">
                <a:solidFill>
                  <a:srgbClr val="008000"/>
                </a:solidFill>
                <a:latin typeface="Calibri" pitchFamily="34" charset="0"/>
              </a:rPr>
            </a:br>
            <a:endParaRPr lang="fr-FR" dirty="0">
              <a:solidFill>
                <a:srgbClr val="0000FF"/>
              </a:solidFill>
            </a:endParaRPr>
          </a:p>
        </p:txBody>
      </p:sp>
      <p:sp>
        <p:nvSpPr>
          <p:cNvPr id="8" name="Espace réservé du contenu 2">
            <a:extLst>
              <a:ext uri="{FF2B5EF4-FFF2-40B4-BE49-F238E27FC236}">
                <a16:creationId xmlns:a16="http://schemas.microsoft.com/office/drawing/2014/main" id="{66E2D5E2-B9C9-0346-935B-DEE82E7C7945}"/>
              </a:ext>
            </a:extLst>
          </p:cNvPr>
          <p:cNvSpPr txBox="1">
            <a:spLocks/>
          </p:cNvSpPr>
          <p:nvPr/>
        </p:nvSpPr>
        <p:spPr>
          <a:xfrm>
            <a:off x="0" y="3034372"/>
            <a:ext cx="9144000" cy="3137828"/>
          </a:xfrm>
          <a:prstGeom prst="rect">
            <a:avLst/>
          </a:prstGeom>
          <a:solidFill>
            <a:srgbClr val="FFFFC0"/>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spcBef>
                <a:spcPts val="0"/>
              </a:spcBef>
              <a:spcAft>
                <a:spcPts val="600"/>
              </a:spcAft>
              <a:buFont typeface="+mj-lt"/>
              <a:buAutoNum type="arabicPeriod"/>
            </a:pPr>
            <a:r>
              <a:rPr lang="fr-FR" sz="2400" dirty="0">
                <a:latin typeface="Calibri" charset="0"/>
              </a:rPr>
              <a:t>Renforcer les capacités des professionnels œuvrant dans les domaines de l'agriculture et de l'environnement par la prise en compte de la géomatique de manière opérationnelle et systématique ;</a:t>
            </a:r>
          </a:p>
          <a:p>
            <a:pPr marL="457200" indent="-457200" algn="just">
              <a:spcBef>
                <a:spcPts val="0"/>
              </a:spcBef>
              <a:spcAft>
                <a:spcPts val="600"/>
              </a:spcAft>
              <a:buFont typeface="+mj-lt"/>
              <a:buAutoNum type="arabicPeriod"/>
            </a:pPr>
            <a:r>
              <a:rPr lang="fr-FR" sz="2400" dirty="0">
                <a:latin typeface="Calibri" charset="0"/>
              </a:rPr>
              <a:t>Améliorer la mise en réseau des établissements d'enseignement supérieur, des instituts de recherche et des professionnels entre la Tunisie et les états membres de l'UE dans le domaine de la géomatique.</a:t>
            </a:r>
            <a:endParaRPr lang="fr-FR" dirty="0"/>
          </a:p>
        </p:txBody>
      </p:sp>
      <p:sp>
        <p:nvSpPr>
          <p:cNvPr id="9" name="ZoneTexte 8">
            <a:extLst>
              <a:ext uri="{FF2B5EF4-FFF2-40B4-BE49-F238E27FC236}">
                <a16:creationId xmlns:a16="http://schemas.microsoft.com/office/drawing/2014/main" id="{9B3FED6C-855E-4C4F-9C96-F032A8FBFC8B}"/>
              </a:ext>
            </a:extLst>
          </p:cNvPr>
          <p:cNvSpPr txBox="1"/>
          <p:nvPr/>
        </p:nvSpPr>
        <p:spPr>
          <a:xfrm>
            <a:off x="0" y="2506018"/>
            <a:ext cx="4710362" cy="584775"/>
          </a:xfrm>
          <a:prstGeom prst="rect">
            <a:avLst/>
          </a:prstGeom>
          <a:noFill/>
        </p:spPr>
        <p:txBody>
          <a:bodyPr wrap="square">
            <a:spAutoFit/>
          </a:bodyPr>
          <a:lstStyle/>
          <a:p>
            <a:r>
              <a:rPr lang="fr-FR" sz="3200" b="1" dirty="0">
                <a:solidFill>
                  <a:srgbClr val="008000"/>
                </a:solidFill>
                <a:latin typeface="Calibri" pitchFamily="34" charset="0"/>
                <a:ea typeface="+mj-ea"/>
                <a:cs typeface="+mj-cs"/>
              </a:rPr>
              <a:t>Les objectifs spécifiques</a:t>
            </a:r>
            <a:endParaRPr lang="fr-TN" sz="3200" b="1" dirty="0">
              <a:solidFill>
                <a:srgbClr val="008000"/>
              </a:solidFill>
              <a:latin typeface="Calibri" pitchFamily="34" charset="0"/>
              <a:ea typeface="+mj-ea"/>
              <a:cs typeface="+mj-cs"/>
            </a:endParaRPr>
          </a:p>
        </p:txBody>
      </p:sp>
    </p:spTree>
    <p:extLst>
      <p:ext uri="{BB962C8B-B14F-4D97-AF65-F5344CB8AC3E}">
        <p14:creationId xmlns:p14="http://schemas.microsoft.com/office/powerpoint/2010/main" val="372714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xfrm>
            <a:off x="457200" y="125326"/>
            <a:ext cx="8229600" cy="769441"/>
          </a:xfrm>
          <a:prstGeom prst="rect">
            <a:avLst/>
          </a:prstGeom>
          <a:noFill/>
        </p:spPr>
        <p:txBody>
          <a:bodyPr wrap="square" rtlCol="0">
            <a:spAutoFit/>
          </a:bodyPr>
          <a:lstStyle/>
          <a:p>
            <a:r>
              <a:rPr lang="fr-FR" b="1" dirty="0">
                <a:solidFill>
                  <a:srgbClr val="008000"/>
                </a:solidFill>
                <a:latin typeface="Calibri" pitchFamily="34" charset="0"/>
              </a:rPr>
              <a:t>Enjeux / Actions</a:t>
            </a:r>
            <a:endParaRPr lang="fr-FR" dirty="0">
              <a:solidFill>
                <a:srgbClr val="0000FF"/>
              </a:solidFill>
            </a:endParaRPr>
          </a:p>
        </p:txBody>
      </p:sp>
      <p:cxnSp>
        <p:nvCxnSpPr>
          <p:cNvPr id="5" name="Connecteur droit 4"/>
          <p:cNvCxnSpPr/>
          <p:nvPr/>
        </p:nvCxnSpPr>
        <p:spPr>
          <a:xfrm>
            <a:off x="2401896" y="946392"/>
            <a:ext cx="4380470" cy="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Espace réservé du contenu 2"/>
          <p:cNvSpPr>
            <a:spLocks noGrp="1"/>
          </p:cNvSpPr>
          <p:nvPr>
            <p:ph idx="1"/>
          </p:nvPr>
        </p:nvSpPr>
        <p:spPr>
          <a:xfrm>
            <a:off x="36512" y="1019150"/>
            <a:ext cx="9144000" cy="5304066"/>
          </a:xfrm>
          <a:solidFill>
            <a:srgbClr val="FFFF99"/>
          </a:solidFill>
        </p:spPr>
        <p:txBody>
          <a:bodyPr>
            <a:normAutofit lnSpcReduction="10000"/>
          </a:bodyPr>
          <a:lstStyle/>
          <a:p>
            <a:pPr marL="0" indent="0">
              <a:buNone/>
            </a:pPr>
            <a:r>
              <a:rPr lang="fr-FR" sz="1800" b="1" dirty="0">
                <a:solidFill>
                  <a:srgbClr val="000090"/>
                </a:solidFill>
              </a:rPr>
              <a:t>• Analyse de l’existant et évaluation des besoins</a:t>
            </a:r>
          </a:p>
          <a:p>
            <a:pPr marL="0" indent="0">
              <a:buNone/>
            </a:pPr>
            <a:r>
              <a:rPr lang="fr-FR" sz="1800" dirty="0"/>
              <a:t>Réalisation  d’enquêtes d’auto-évaluation des établissements académiques, et d’enquêtes sur l’usage de la géomatique et au niveau des milieux socio-économiques ; évaluation des besoins (WP2)</a:t>
            </a:r>
          </a:p>
          <a:p>
            <a:pPr marL="0" indent="0">
              <a:buNone/>
            </a:pPr>
            <a:r>
              <a:rPr lang="fr-FR" sz="1800" b="1" dirty="0">
                <a:solidFill>
                  <a:srgbClr val="000090"/>
                </a:solidFill>
              </a:rPr>
              <a:t>• Concevoir et développer des formations adaptées (FI et FP) et les expérimenter : ingénierie pédagogique</a:t>
            </a:r>
          </a:p>
          <a:p>
            <a:pPr marL="0" indent="0">
              <a:buNone/>
            </a:pPr>
            <a:r>
              <a:rPr lang="fr-FR" sz="1800" dirty="0"/>
              <a:t>En réponse à des besoins identifiés pour le renforcement des capacités en géomatique, en FI et en FC/FP, en capitalisant les compétences existantes, chez les partenaires UE et TN et pour l’ingénierie de formation ‘Conception – Expérimentation – Validation’  (WP3, WP4 et WP5).</a:t>
            </a:r>
          </a:p>
          <a:p>
            <a:pPr marL="0" indent="0">
              <a:buNone/>
            </a:pPr>
            <a:r>
              <a:rPr lang="fr-FR" sz="1800" b="1" dirty="0">
                <a:solidFill>
                  <a:srgbClr val="000090"/>
                </a:solidFill>
              </a:rPr>
              <a:t>• Mettre en pratique les compétences en géomatique appliquée à l’agriculture et à l’environnement </a:t>
            </a:r>
          </a:p>
          <a:p>
            <a:pPr marL="0" indent="0">
              <a:buNone/>
            </a:pPr>
            <a:r>
              <a:rPr lang="fr-FR" sz="1800" dirty="0"/>
              <a:t>Dans les établissements de formation, sur des exemples ‘pilotes’, pour l’accompagnement dans une démarche qualité de deux processus pilotes de formation en M en bénéficiant de l’expertise des pays de l’UE et TN (WP6 et WP7).</a:t>
            </a:r>
          </a:p>
          <a:p>
            <a:pPr marL="0" indent="0">
              <a:buNone/>
            </a:pPr>
            <a:r>
              <a:rPr lang="fr-FR" sz="1800" b="1" dirty="0">
                <a:solidFill>
                  <a:srgbClr val="000090"/>
                </a:solidFill>
              </a:rPr>
              <a:t>• Assurer la création / consolidation du réseau de compétences en géomatique</a:t>
            </a:r>
          </a:p>
          <a:p>
            <a:pPr marL="0" indent="0">
              <a:buNone/>
            </a:pPr>
            <a:r>
              <a:rPr lang="fr-FR" sz="1800" dirty="0"/>
              <a:t>Avec une ambition de dissémination à toute la Tunisie dans un premier temps et au bassin africain francophone dans une étape avancée pour renforcer un réseau de partenaires et d’experts pérenne, doté de moyens d’interactions (WP8 et WP9).</a:t>
            </a:r>
          </a:p>
        </p:txBody>
      </p:sp>
    </p:spTree>
    <p:extLst>
      <p:ext uri="{BB962C8B-B14F-4D97-AF65-F5344CB8AC3E}">
        <p14:creationId xmlns:p14="http://schemas.microsoft.com/office/powerpoint/2010/main" val="51276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0772"/>
            <a:ext cx="8229600" cy="1143000"/>
          </a:xfrm>
          <a:ln>
            <a:noFill/>
          </a:ln>
        </p:spPr>
        <p:txBody>
          <a:bodyPr/>
          <a:lstStyle/>
          <a:p>
            <a:pPr eaLnBrk="0" hangingPunct="0">
              <a:lnSpc>
                <a:spcPct val="55000"/>
              </a:lnSpc>
            </a:pPr>
            <a:r>
              <a:rPr lang="fr-FR" sz="3600" b="1" dirty="0">
                <a:solidFill>
                  <a:srgbClr val="008000"/>
                </a:solidFill>
                <a:latin typeface="Calibri" pitchFamily="34" charset="0"/>
                <a:ea typeface="+mn-ea"/>
                <a:cs typeface="+mn-cs"/>
              </a:rPr>
              <a:t>Consortium</a:t>
            </a:r>
          </a:p>
        </p:txBody>
      </p:sp>
      <p:sp>
        <p:nvSpPr>
          <p:cNvPr id="41" name="Ellipse 116"/>
          <p:cNvSpPr>
            <a:spLocks noChangeArrowheads="1"/>
          </p:cNvSpPr>
          <p:nvPr/>
        </p:nvSpPr>
        <p:spPr bwMode="auto">
          <a:xfrm rot="19151478">
            <a:off x="3695591" y="1248216"/>
            <a:ext cx="113078" cy="125569"/>
          </a:xfrm>
          <a:prstGeom prst="ellipse">
            <a:avLst/>
          </a:prstGeom>
          <a:solidFill>
            <a:schemeClr val="bg1"/>
          </a:solidFill>
          <a:ln w="9525">
            <a:solidFill>
              <a:schemeClr val="bg1"/>
            </a:solidFill>
            <a:round/>
            <a:headEnd/>
            <a:tailEnd/>
          </a:ln>
        </p:spPr>
        <p:txBody>
          <a:bodyPr/>
          <a:lstStyle/>
          <a:p>
            <a:pPr defTabSz="4213225" eaLnBrk="1" hangingPunct="1"/>
            <a:endParaRPr lang="fr-FR"/>
          </a:p>
        </p:txBody>
      </p:sp>
      <p:sp>
        <p:nvSpPr>
          <p:cNvPr id="42" name="Ellipse 120"/>
          <p:cNvSpPr>
            <a:spLocks noChangeArrowheads="1"/>
          </p:cNvSpPr>
          <p:nvPr/>
        </p:nvSpPr>
        <p:spPr bwMode="auto">
          <a:xfrm rot="19151478">
            <a:off x="3766426" y="1158736"/>
            <a:ext cx="102498" cy="140439"/>
          </a:xfrm>
          <a:prstGeom prst="ellipse">
            <a:avLst/>
          </a:prstGeom>
          <a:solidFill>
            <a:schemeClr val="bg1"/>
          </a:solidFill>
          <a:ln w="9525">
            <a:solidFill>
              <a:schemeClr val="bg1"/>
            </a:solidFill>
            <a:round/>
            <a:headEnd/>
            <a:tailEnd/>
          </a:ln>
        </p:spPr>
        <p:txBody>
          <a:bodyPr/>
          <a:lstStyle/>
          <a:p>
            <a:pPr defTabSz="4213225" eaLnBrk="1" hangingPunct="1"/>
            <a:endParaRPr lang="fr-FR"/>
          </a:p>
        </p:txBody>
      </p:sp>
      <p:pic>
        <p:nvPicPr>
          <p:cNvPr id="62" name="Picture 10" descr="CIR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122" y="1815337"/>
            <a:ext cx="1289498" cy="468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 name="Picture 2"/>
          <p:cNvPicPr>
            <a:picLocks noChangeAspect="1" noChangeArrowheads="1"/>
          </p:cNvPicPr>
          <p:nvPr/>
        </p:nvPicPr>
        <p:blipFill>
          <a:blip r:embed="rId3">
            <a:extLst>
              <a:ext uri="{28A0092B-C50C-407E-A947-70E740481C1C}">
                <a14:useLocalDpi xmlns:a14="http://schemas.microsoft.com/office/drawing/2010/main" val="0"/>
              </a:ext>
            </a:extLst>
          </a:blip>
          <a:srcRect l="48430" t="12978" r="17017" b="59285"/>
          <a:stretch>
            <a:fillRect/>
          </a:stretch>
        </p:blipFill>
        <p:spPr bwMode="auto">
          <a:xfrm>
            <a:off x="457200" y="1613586"/>
            <a:ext cx="1396816" cy="98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216" y="3127116"/>
            <a:ext cx="1154087" cy="1007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 name="Imag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6819" y="3146026"/>
            <a:ext cx="607384" cy="886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 name="Picture 101" descr="RÃ©sultat de recherche d'images pour &quot;universitÃ© el manar&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450" y="3108555"/>
            <a:ext cx="692227" cy="986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 name="Picture 105" descr="RÃ©sultat de recherche d'images pour &quot;gÃ©omatique&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2353" y="1714416"/>
            <a:ext cx="1219826" cy="823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 name="Image 96" descr="Logo CNA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03967" y="4923528"/>
            <a:ext cx="1470422" cy="35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 name="Imag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63182" y="4790827"/>
            <a:ext cx="561873" cy="728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Imag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74389" y="2856817"/>
            <a:ext cx="2738458" cy="709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 name="Image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693290" y="1787526"/>
            <a:ext cx="829324" cy="763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 name="Image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0303" y="4916718"/>
            <a:ext cx="1224883" cy="63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 name="Image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378806" y="5098622"/>
            <a:ext cx="1039465" cy="42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 name="Imag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88027" y="1714416"/>
            <a:ext cx="644468" cy="836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 name="Image 1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717878" y="3146026"/>
            <a:ext cx="1182742" cy="852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 name="Picture 95" descr="RÃ©sultat de recherche d'images pour &quot;universitÃ© de sfax&quot;"/>
          <p:cNvPicPr>
            <a:picLocks noChangeAspect="1" noChangeArrowheads="1"/>
          </p:cNvPicPr>
          <p:nvPr/>
        </p:nvPicPr>
        <p:blipFill>
          <a:blip r:embed="rId16">
            <a:extLst>
              <a:ext uri="{28A0092B-C50C-407E-A947-70E740481C1C}">
                <a14:useLocalDpi xmlns:a14="http://schemas.microsoft.com/office/drawing/2010/main" val="0"/>
              </a:ext>
            </a:extLst>
          </a:blip>
          <a:srcRect l="25014" r="22000"/>
          <a:stretch>
            <a:fillRect/>
          </a:stretch>
        </p:blipFill>
        <p:spPr bwMode="auto">
          <a:xfrm>
            <a:off x="7793877" y="4696555"/>
            <a:ext cx="931023" cy="1059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 name="Picture 99" descr="Image associÃ©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8297" y="1489593"/>
            <a:ext cx="792241" cy="1266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3" name="Connecteur droit 22"/>
          <p:cNvCxnSpPr/>
          <p:nvPr/>
        </p:nvCxnSpPr>
        <p:spPr>
          <a:xfrm>
            <a:off x="778933" y="980728"/>
            <a:ext cx="7907867" cy="0"/>
          </a:xfrm>
          <a:prstGeom prst="line">
            <a:avLst/>
          </a:prstGeom>
          <a:ln w="57150">
            <a:solidFill>
              <a:srgbClr val="1FA22E"/>
            </a:solidFill>
          </a:ln>
        </p:spPr>
        <p:style>
          <a:lnRef idx="1">
            <a:schemeClr val="accent1"/>
          </a:lnRef>
          <a:fillRef idx="0">
            <a:schemeClr val="accent1"/>
          </a:fillRef>
          <a:effectRef idx="0">
            <a:schemeClr val="accent1"/>
          </a:effectRef>
          <a:fontRef idx="minor">
            <a:schemeClr val="tx1"/>
          </a:fontRef>
        </p:style>
      </p:cxnSp>
      <p:pic>
        <p:nvPicPr>
          <p:cNvPr id="24" name="Image 23" descr="USAMV_logo.eps"/>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38248" y="3781076"/>
            <a:ext cx="2722687" cy="707191"/>
          </a:xfrm>
          <a:prstGeom prst="rect">
            <a:avLst/>
          </a:prstGeom>
        </p:spPr>
      </p:pic>
    </p:spTree>
    <p:extLst>
      <p:ext uri="{BB962C8B-B14F-4D97-AF65-F5344CB8AC3E}">
        <p14:creationId xmlns:p14="http://schemas.microsoft.com/office/powerpoint/2010/main" val="218801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51521" y="1196752"/>
            <a:ext cx="1744156" cy="811097"/>
          </a:xfrm>
          <a:prstGeom prst="rect">
            <a:avLst/>
          </a:prstGeom>
          <a:noFill/>
          <a:ln w="38100" cap="flat" cmpd="sng" algn="ctr">
            <a:solidFill>
              <a:srgbClr val="FF0000"/>
            </a:solidFill>
            <a:prstDash val="solid"/>
            <a:round/>
            <a:headEnd type="none" w="med" len="med"/>
            <a:tailEnd type="none" w="med" len="med"/>
          </a:ln>
          <a:effectLst/>
        </p:spPr>
        <p:txBody>
          <a:bodyPr/>
          <a:lstStyle/>
          <a:p>
            <a:pPr>
              <a:defRPr/>
            </a:pPr>
            <a:endParaRPr lang="fr-FR" u="none">
              <a:solidFill>
                <a:srgbClr val="3366FF"/>
              </a:solidFill>
            </a:endParaRPr>
          </a:p>
        </p:txBody>
      </p:sp>
      <p:cxnSp>
        <p:nvCxnSpPr>
          <p:cNvPr id="6" name="Connecteur droit 5"/>
          <p:cNvCxnSpPr/>
          <p:nvPr/>
        </p:nvCxnSpPr>
        <p:spPr>
          <a:xfrm>
            <a:off x="1764407" y="673674"/>
            <a:ext cx="5472608" cy="0"/>
          </a:xfrm>
          <a:prstGeom prst="line">
            <a:avLst/>
          </a:prstGeom>
          <a:ln w="57150">
            <a:solidFill>
              <a:srgbClr val="1FA22E"/>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auto">
          <a:xfrm>
            <a:off x="250801" y="2348850"/>
            <a:ext cx="2260143" cy="1286098"/>
          </a:xfrm>
          <a:prstGeom prst="rect">
            <a:avLst/>
          </a:prstGeom>
          <a:noFill/>
          <a:ln w="38100" cap="flat" cmpd="sng" algn="ctr">
            <a:solidFill>
              <a:srgbClr val="FF0000"/>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8" name="ZoneTexte 7"/>
          <p:cNvSpPr txBox="1"/>
          <p:nvPr/>
        </p:nvSpPr>
        <p:spPr>
          <a:xfrm>
            <a:off x="250825" y="2780928"/>
            <a:ext cx="1512888" cy="369887"/>
          </a:xfrm>
          <a:prstGeom prst="rect">
            <a:avLst/>
          </a:prstGeom>
          <a:noFill/>
          <a:ln>
            <a:noFill/>
          </a:ln>
        </p:spPr>
        <p:txBody>
          <a:bodyPr>
            <a:spAutoFit/>
          </a:bodyPr>
          <a:lstStyle/>
          <a:p>
            <a:pPr>
              <a:defRPr/>
            </a:pPr>
            <a:r>
              <a:rPr lang="fr-FR" sz="1800" b="1" u="none" dirty="0">
                <a:solidFill>
                  <a:schemeClr val="tx1"/>
                </a:solidFill>
                <a:latin typeface="Calibri" pitchFamily="34" charset="0"/>
              </a:rPr>
              <a:t>ÉVALUATION</a:t>
            </a:r>
          </a:p>
        </p:txBody>
      </p:sp>
      <p:sp>
        <p:nvSpPr>
          <p:cNvPr id="9" name="Rectangle 8"/>
          <p:cNvSpPr/>
          <p:nvPr/>
        </p:nvSpPr>
        <p:spPr bwMode="auto">
          <a:xfrm>
            <a:off x="2313105" y="1196752"/>
            <a:ext cx="3644199" cy="792162"/>
          </a:xfrm>
          <a:prstGeom prst="rect">
            <a:avLst/>
          </a:prstGeom>
          <a:noFill/>
          <a:ln w="38100" cap="flat" cmpd="sng" algn="ctr">
            <a:solidFill>
              <a:srgbClr val="3366FF"/>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10" name="ZoneTexte 9"/>
          <p:cNvSpPr txBox="1"/>
          <p:nvPr/>
        </p:nvSpPr>
        <p:spPr>
          <a:xfrm>
            <a:off x="2339975" y="1547813"/>
            <a:ext cx="3311525" cy="368300"/>
          </a:xfrm>
          <a:prstGeom prst="rect">
            <a:avLst/>
          </a:prstGeom>
          <a:noFill/>
          <a:ln>
            <a:noFill/>
          </a:ln>
        </p:spPr>
        <p:txBody>
          <a:bodyPr>
            <a:spAutoFit/>
          </a:bodyPr>
          <a:lstStyle/>
          <a:p>
            <a:pPr>
              <a:defRPr/>
            </a:pPr>
            <a:r>
              <a:rPr lang="fr-FR" sz="1800" b="1" u="none" dirty="0">
                <a:solidFill>
                  <a:schemeClr val="tx1"/>
                </a:solidFill>
                <a:latin typeface="Calibri" pitchFamily="34" charset="0"/>
              </a:rPr>
              <a:t>PRODUCTION MODULES</a:t>
            </a:r>
          </a:p>
        </p:txBody>
      </p:sp>
      <p:sp>
        <p:nvSpPr>
          <p:cNvPr id="11" name="Rectangle 10"/>
          <p:cNvSpPr/>
          <p:nvPr/>
        </p:nvSpPr>
        <p:spPr bwMode="auto">
          <a:xfrm>
            <a:off x="6082297" y="1237192"/>
            <a:ext cx="2804183" cy="792162"/>
          </a:xfrm>
          <a:prstGeom prst="rect">
            <a:avLst/>
          </a:prstGeom>
          <a:noFill/>
          <a:ln w="38100" cap="flat" cmpd="sng" algn="ctr">
            <a:solidFill>
              <a:srgbClr val="3366FF"/>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12" name="ZoneTexte 11"/>
          <p:cNvSpPr txBox="1"/>
          <p:nvPr/>
        </p:nvSpPr>
        <p:spPr>
          <a:xfrm>
            <a:off x="5984173" y="1588253"/>
            <a:ext cx="3170319" cy="368300"/>
          </a:xfrm>
          <a:prstGeom prst="rect">
            <a:avLst/>
          </a:prstGeom>
          <a:noFill/>
          <a:ln>
            <a:noFill/>
          </a:ln>
        </p:spPr>
        <p:txBody>
          <a:bodyPr wrap="square">
            <a:spAutoFit/>
          </a:bodyPr>
          <a:lstStyle/>
          <a:p>
            <a:pPr>
              <a:defRPr/>
            </a:pPr>
            <a:r>
              <a:rPr lang="fr-FR" sz="1800" b="1" u="none" dirty="0">
                <a:solidFill>
                  <a:schemeClr val="tx1"/>
                </a:solidFill>
                <a:latin typeface="Calibri" pitchFamily="34" charset="0"/>
              </a:rPr>
              <a:t>EXPÉRIMENTATION MODULES</a:t>
            </a:r>
          </a:p>
        </p:txBody>
      </p:sp>
      <p:sp>
        <p:nvSpPr>
          <p:cNvPr id="13" name="Rectangle 12"/>
          <p:cNvSpPr/>
          <p:nvPr/>
        </p:nvSpPr>
        <p:spPr bwMode="auto">
          <a:xfrm>
            <a:off x="4243048" y="2276872"/>
            <a:ext cx="4649432" cy="719138"/>
          </a:xfrm>
          <a:prstGeom prst="rect">
            <a:avLst/>
          </a:prstGeom>
          <a:noFill/>
          <a:ln w="38100" cap="flat" cmpd="sng" algn="ctr">
            <a:solidFill>
              <a:srgbClr val="3366FF"/>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14" name="ZoneTexte 13"/>
          <p:cNvSpPr txBox="1"/>
          <p:nvPr/>
        </p:nvSpPr>
        <p:spPr>
          <a:xfrm>
            <a:off x="5867400" y="2564904"/>
            <a:ext cx="3744913" cy="369887"/>
          </a:xfrm>
          <a:prstGeom prst="rect">
            <a:avLst/>
          </a:prstGeom>
          <a:noFill/>
          <a:ln>
            <a:noFill/>
          </a:ln>
        </p:spPr>
        <p:txBody>
          <a:bodyPr>
            <a:spAutoFit/>
          </a:bodyPr>
          <a:lstStyle/>
          <a:p>
            <a:pPr>
              <a:defRPr/>
            </a:pPr>
            <a:r>
              <a:rPr lang="fr-FR" sz="1800" b="1" u="none" dirty="0">
                <a:solidFill>
                  <a:schemeClr val="tx1"/>
                </a:solidFill>
                <a:latin typeface="Calibri" pitchFamily="34" charset="0"/>
              </a:rPr>
              <a:t>PRODUCTION E-LEARNING</a:t>
            </a:r>
          </a:p>
        </p:txBody>
      </p:sp>
      <p:sp>
        <p:nvSpPr>
          <p:cNvPr id="15" name="Rectangle 14"/>
          <p:cNvSpPr/>
          <p:nvPr/>
        </p:nvSpPr>
        <p:spPr bwMode="auto">
          <a:xfrm>
            <a:off x="2734927" y="3140968"/>
            <a:ext cx="6169587" cy="720725"/>
          </a:xfrm>
          <a:prstGeom prst="rect">
            <a:avLst/>
          </a:prstGeom>
          <a:noFill/>
          <a:ln w="38100" cap="flat" cmpd="sng" algn="ctr">
            <a:solidFill>
              <a:srgbClr val="3366FF"/>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16" name="ZoneTexte 15"/>
          <p:cNvSpPr txBox="1"/>
          <p:nvPr/>
        </p:nvSpPr>
        <p:spPr>
          <a:xfrm>
            <a:off x="2843213" y="3419152"/>
            <a:ext cx="6842125" cy="369888"/>
          </a:xfrm>
          <a:prstGeom prst="rect">
            <a:avLst/>
          </a:prstGeom>
          <a:noFill/>
          <a:ln>
            <a:noFill/>
          </a:ln>
        </p:spPr>
        <p:txBody>
          <a:bodyPr>
            <a:spAutoFit/>
          </a:bodyPr>
          <a:lstStyle/>
          <a:p>
            <a:pPr>
              <a:defRPr/>
            </a:pPr>
            <a:r>
              <a:rPr lang="fr-FR" sz="1800" b="1" u="none" dirty="0">
                <a:solidFill>
                  <a:schemeClr val="tx1"/>
                </a:solidFill>
                <a:latin typeface="Calibri" pitchFamily="34" charset="0"/>
              </a:rPr>
              <a:t>MISE EN PRATIQUE PROCESSUS FORMATION / RECHERCHE</a:t>
            </a:r>
          </a:p>
        </p:txBody>
      </p:sp>
      <p:sp>
        <p:nvSpPr>
          <p:cNvPr id="17" name="Ellipse 16"/>
          <p:cNvSpPr/>
          <p:nvPr/>
        </p:nvSpPr>
        <p:spPr bwMode="auto">
          <a:xfrm>
            <a:off x="396354" y="1937395"/>
            <a:ext cx="769938" cy="771525"/>
          </a:xfrm>
          <a:prstGeom prst="ellipse">
            <a:avLst/>
          </a:prstGeom>
          <a:solidFill>
            <a:schemeClr val="bg1"/>
          </a:solidFill>
          <a:ln w="38100" cap="flat" cmpd="sng" algn="ctr">
            <a:solidFill>
              <a:srgbClr val="FF0000"/>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18" name="ZoneTexte 17"/>
          <p:cNvSpPr txBox="1"/>
          <p:nvPr/>
        </p:nvSpPr>
        <p:spPr bwMode="auto">
          <a:xfrm>
            <a:off x="324024" y="2153796"/>
            <a:ext cx="863600" cy="338554"/>
          </a:xfrm>
          <a:prstGeom prst="rect">
            <a:avLst/>
          </a:prstGeom>
          <a:noFill/>
          <a:ln>
            <a:noFill/>
          </a:ln>
        </p:spPr>
        <p:txBody>
          <a:bodyPr>
            <a:spAutoFit/>
          </a:bodyPr>
          <a:lstStyle/>
          <a:p>
            <a:pPr algn="ctr">
              <a:defRPr/>
            </a:pPr>
            <a:r>
              <a:rPr lang="fr-FR" b="1" u="none" dirty="0">
                <a:solidFill>
                  <a:schemeClr val="tx1"/>
                </a:solidFill>
                <a:latin typeface="Calibri" pitchFamily="34" charset="0"/>
              </a:rPr>
              <a:t>WP2</a:t>
            </a:r>
          </a:p>
        </p:txBody>
      </p:sp>
      <p:sp>
        <p:nvSpPr>
          <p:cNvPr id="19" name="Ellipse 18"/>
          <p:cNvSpPr/>
          <p:nvPr/>
        </p:nvSpPr>
        <p:spPr bwMode="auto">
          <a:xfrm>
            <a:off x="2592476" y="765175"/>
            <a:ext cx="771525" cy="769938"/>
          </a:xfrm>
          <a:prstGeom prst="ellipse">
            <a:avLst/>
          </a:prstGeom>
          <a:solidFill>
            <a:schemeClr val="bg1"/>
          </a:solidFill>
          <a:ln w="38100" cap="flat" cmpd="sng" algn="ctr">
            <a:solidFill>
              <a:srgbClr val="3366FF"/>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20" name="ZoneTexte 19"/>
          <p:cNvSpPr txBox="1"/>
          <p:nvPr/>
        </p:nvSpPr>
        <p:spPr bwMode="auto">
          <a:xfrm>
            <a:off x="2521138" y="1002214"/>
            <a:ext cx="865188" cy="338554"/>
          </a:xfrm>
          <a:prstGeom prst="rect">
            <a:avLst/>
          </a:prstGeom>
          <a:noFill/>
          <a:ln>
            <a:noFill/>
          </a:ln>
        </p:spPr>
        <p:txBody>
          <a:bodyPr>
            <a:spAutoFit/>
          </a:bodyPr>
          <a:lstStyle/>
          <a:p>
            <a:pPr algn="ctr">
              <a:defRPr/>
            </a:pPr>
            <a:r>
              <a:rPr lang="fr-FR" b="1" u="none" dirty="0">
                <a:solidFill>
                  <a:schemeClr val="tx1"/>
                </a:solidFill>
                <a:latin typeface="Calibri" pitchFamily="34" charset="0"/>
              </a:rPr>
              <a:t>WP3</a:t>
            </a:r>
          </a:p>
        </p:txBody>
      </p:sp>
      <p:sp>
        <p:nvSpPr>
          <p:cNvPr id="21" name="Ellipse 20"/>
          <p:cNvSpPr/>
          <p:nvPr/>
        </p:nvSpPr>
        <p:spPr bwMode="auto">
          <a:xfrm>
            <a:off x="6157662" y="765175"/>
            <a:ext cx="769939" cy="769938"/>
          </a:xfrm>
          <a:prstGeom prst="ellipse">
            <a:avLst/>
          </a:prstGeom>
          <a:solidFill>
            <a:schemeClr val="bg1"/>
          </a:solidFill>
          <a:ln w="38100" cap="flat" cmpd="sng" algn="ctr">
            <a:solidFill>
              <a:srgbClr val="3366FF"/>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22" name="ZoneTexte 21"/>
          <p:cNvSpPr txBox="1"/>
          <p:nvPr/>
        </p:nvSpPr>
        <p:spPr bwMode="auto">
          <a:xfrm>
            <a:off x="6037132" y="980728"/>
            <a:ext cx="863600" cy="338554"/>
          </a:xfrm>
          <a:prstGeom prst="rect">
            <a:avLst/>
          </a:prstGeom>
          <a:noFill/>
          <a:ln>
            <a:noFill/>
          </a:ln>
        </p:spPr>
        <p:txBody>
          <a:bodyPr>
            <a:spAutoFit/>
          </a:bodyPr>
          <a:lstStyle/>
          <a:p>
            <a:pPr algn="ctr">
              <a:defRPr/>
            </a:pPr>
            <a:r>
              <a:rPr lang="fr-FR" b="1" u="none" dirty="0">
                <a:solidFill>
                  <a:schemeClr val="tx1"/>
                </a:solidFill>
                <a:latin typeface="Calibri" pitchFamily="34" charset="0"/>
              </a:rPr>
              <a:t>WP4</a:t>
            </a:r>
          </a:p>
        </p:txBody>
      </p:sp>
      <p:sp>
        <p:nvSpPr>
          <p:cNvPr id="23" name="Ellipse 22"/>
          <p:cNvSpPr/>
          <p:nvPr/>
        </p:nvSpPr>
        <p:spPr bwMode="auto">
          <a:xfrm>
            <a:off x="4572000" y="2083476"/>
            <a:ext cx="769938" cy="769938"/>
          </a:xfrm>
          <a:prstGeom prst="ellipse">
            <a:avLst/>
          </a:prstGeom>
          <a:solidFill>
            <a:schemeClr val="bg1"/>
          </a:solidFill>
          <a:ln w="38100" cap="flat" cmpd="sng" algn="ctr">
            <a:solidFill>
              <a:srgbClr val="3366FF"/>
            </a:solidFill>
            <a:prstDash val="solid"/>
            <a:round/>
            <a:headEnd type="none" w="med" len="med"/>
            <a:tailEnd type="none" w="med" len="med"/>
          </a:ln>
          <a:effectLst/>
        </p:spPr>
        <p:txBody>
          <a:bodyPr/>
          <a:lstStyle/>
          <a:p>
            <a:pPr>
              <a:defRPr/>
            </a:pPr>
            <a:endParaRPr lang="fr-FR" u="none">
              <a:solidFill>
                <a:schemeClr val="bg1">
                  <a:lumMod val="65000"/>
                </a:schemeClr>
              </a:solidFill>
            </a:endParaRPr>
          </a:p>
        </p:txBody>
      </p:sp>
      <p:sp>
        <p:nvSpPr>
          <p:cNvPr id="24" name="ZoneTexte 23"/>
          <p:cNvSpPr txBox="1"/>
          <p:nvPr/>
        </p:nvSpPr>
        <p:spPr bwMode="auto">
          <a:xfrm>
            <a:off x="4572099" y="2277424"/>
            <a:ext cx="863600" cy="369332"/>
          </a:xfrm>
          <a:prstGeom prst="rect">
            <a:avLst/>
          </a:prstGeom>
          <a:noFill/>
          <a:ln>
            <a:noFill/>
          </a:ln>
        </p:spPr>
        <p:txBody>
          <a:bodyPr>
            <a:spAutoFit/>
          </a:bodyPr>
          <a:lstStyle/>
          <a:p>
            <a:pPr algn="ctr">
              <a:defRPr/>
            </a:pPr>
            <a:r>
              <a:rPr lang="fr-FR" b="1" u="none" dirty="0">
                <a:latin typeface="Calibri" pitchFamily="34" charset="0"/>
              </a:rPr>
              <a:t>WP5</a:t>
            </a:r>
          </a:p>
        </p:txBody>
      </p:sp>
      <p:sp>
        <p:nvSpPr>
          <p:cNvPr id="25" name="Ellipse 24"/>
          <p:cNvSpPr/>
          <p:nvPr/>
        </p:nvSpPr>
        <p:spPr bwMode="auto">
          <a:xfrm>
            <a:off x="2706538" y="2708920"/>
            <a:ext cx="681527" cy="769937"/>
          </a:xfrm>
          <a:prstGeom prst="ellipse">
            <a:avLst/>
          </a:prstGeom>
          <a:solidFill>
            <a:schemeClr val="bg1"/>
          </a:solidFill>
          <a:ln w="38100" cap="flat" cmpd="sng" algn="ctr">
            <a:solidFill>
              <a:srgbClr val="3366FF"/>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26" name="ZoneTexte 25"/>
          <p:cNvSpPr txBox="1"/>
          <p:nvPr/>
        </p:nvSpPr>
        <p:spPr bwMode="auto">
          <a:xfrm>
            <a:off x="2533168" y="2946430"/>
            <a:ext cx="865188" cy="338554"/>
          </a:xfrm>
          <a:prstGeom prst="rect">
            <a:avLst/>
          </a:prstGeom>
          <a:noFill/>
          <a:ln>
            <a:noFill/>
          </a:ln>
        </p:spPr>
        <p:txBody>
          <a:bodyPr>
            <a:spAutoFit/>
          </a:bodyPr>
          <a:lstStyle/>
          <a:p>
            <a:pPr algn="ctr">
              <a:defRPr/>
            </a:pPr>
            <a:r>
              <a:rPr lang="fr-FR" b="1" u="none" dirty="0">
                <a:solidFill>
                  <a:schemeClr val="tx1"/>
                </a:solidFill>
                <a:latin typeface="Calibri" pitchFamily="34" charset="0"/>
              </a:rPr>
              <a:t>WP6</a:t>
            </a:r>
          </a:p>
        </p:txBody>
      </p:sp>
      <p:sp>
        <p:nvSpPr>
          <p:cNvPr id="27" name="Rectangle 26"/>
          <p:cNvSpPr/>
          <p:nvPr/>
        </p:nvSpPr>
        <p:spPr bwMode="auto">
          <a:xfrm>
            <a:off x="251520" y="4004865"/>
            <a:ext cx="8640960" cy="576263"/>
          </a:xfrm>
          <a:prstGeom prst="rect">
            <a:avLst/>
          </a:prstGeom>
          <a:noFill/>
          <a:ln w="38100" cap="flat" cmpd="sng" algn="ctr">
            <a:solidFill>
              <a:srgbClr val="008000"/>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28" name="Rectangle 27"/>
          <p:cNvSpPr/>
          <p:nvPr/>
        </p:nvSpPr>
        <p:spPr bwMode="auto">
          <a:xfrm>
            <a:off x="251520" y="4653136"/>
            <a:ext cx="8640960" cy="503238"/>
          </a:xfrm>
          <a:prstGeom prst="rect">
            <a:avLst/>
          </a:prstGeom>
          <a:noFill/>
          <a:ln w="38100" cap="flat" cmpd="sng" algn="ctr">
            <a:solidFill>
              <a:srgbClr val="660066"/>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29" name="Ellipse 28"/>
          <p:cNvSpPr/>
          <p:nvPr/>
        </p:nvSpPr>
        <p:spPr bwMode="auto">
          <a:xfrm>
            <a:off x="322833" y="3737595"/>
            <a:ext cx="771524" cy="771525"/>
          </a:xfrm>
          <a:prstGeom prst="ellipse">
            <a:avLst/>
          </a:prstGeom>
          <a:solidFill>
            <a:schemeClr val="bg1"/>
          </a:solidFill>
          <a:ln w="38100" cap="flat" cmpd="sng" algn="ctr">
            <a:solidFill>
              <a:srgbClr val="008000"/>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30" name="ZoneTexte 29"/>
          <p:cNvSpPr txBox="1"/>
          <p:nvPr/>
        </p:nvSpPr>
        <p:spPr bwMode="auto">
          <a:xfrm>
            <a:off x="394444" y="3851895"/>
            <a:ext cx="865188" cy="338554"/>
          </a:xfrm>
          <a:prstGeom prst="rect">
            <a:avLst/>
          </a:prstGeom>
          <a:noFill/>
          <a:ln>
            <a:noFill/>
          </a:ln>
        </p:spPr>
        <p:txBody>
          <a:bodyPr>
            <a:spAutoFit/>
          </a:bodyPr>
          <a:lstStyle/>
          <a:p>
            <a:pPr>
              <a:defRPr/>
            </a:pPr>
            <a:r>
              <a:rPr lang="fr-FR" b="1" u="none" dirty="0">
                <a:solidFill>
                  <a:schemeClr val="tx1"/>
                </a:solidFill>
                <a:latin typeface="Calibri" pitchFamily="34" charset="0"/>
              </a:rPr>
              <a:t>WP7</a:t>
            </a:r>
          </a:p>
        </p:txBody>
      </p:sp>
      <p:sp>
        <p:nvSpPr>
          <p:cNvPr id="31" name="Ellipse 30"/>
          <p:cNvSpPr/>
          <p:nvPr/>
        </p:nvSpPr>
        <p:spPr bwMode="auto">
          <a:xfrm>
            <a:off x="322833" y="4293096"/>
            <a:ext cx="771524" cy="771525"/>
          </a:xfrm>
          <a:prstGeom prst="ellipse">
            <a:avLst/>
          </a:prstGeom>
          <a:solidFill>
            <a:schemeClr val="bg1"/>
          </a:solidFill>
          <a:ln w="38100" cap="flat" cmpd="sng" algn="ctr">
            <a:solidFill>
              <a:srgbClr val="660066"/>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32" name="ZoneTexte 31"/>
          <p:cNvSpPr txBox="1"/>
          <p:nvPr/>
        </p:nvSpPr>
        <p:spPr bwMode="auto">
          <a:xfrm>
            <a:off x="394444" y="4407396"/>
            <a:ext cx="865188" cy="338554"/>
          </a:xfrm>
          <a:prstGeom prst="rect">
            <a:avLst/>
          </a:prstGeom>
          <a:noFill/>
          <a:ln>
            <a:noFill/>
          </a:ln>
        </p:spPr>
        <p:txBody>
          <a:bodyPr>
            <a:spAutoFit/>
          </a:bodyPr>
          <a:lstStyle/>
          <a:p>
            <a:pPr>
              <a:defRPr/>
            </a:pPr>
            <a:r>
              <a:rPr lang="fr-FR" b="1" u="none" dirty="0">
                <a:solidFill>
                  <a:schemeClr val="tx1"/>
                </a:solidFill>
                <a:latin typeface="Calibri" pitchFamily="34" charset="0"/>
              </a:rPr>
              <a:t>WP8</a:t>
            </a:r>
          </a:p>
        </p:txBody>
      </p:sp>
      <p:sp>
        <p:nvSpPr>
          <p:cNvPr id="33" name="Rectangle 32"/>
          <p:cNvSpPr/>
          <p:nvPr/>
        </p:nvSpPr>
        <p:spPr bwMode="auto">
          <a:xfrm>
            <a:off x="251520" y="5229200"/>
            <a:ext cx="8640960" cy="504825"/>
          </a:xfrm>
          <a:prstGeom prst="rect">
            <a:avLst/>
          </a:prstGeom>
          <a:noFill/>
          <a:ln w="38100" cap="flat" cmpd="sng" algn="ctr">
            <a:solidFill>
              <a:srgbClr val="660066"/>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34" name="Ellipse 33"/>
          <p:cNvSpPr/>
          <p:nvPr/>
        </p:nvSpPr>
        <p:spPr bwMode="auto">
          <a:xfrm>
            <a:off x="322833" y="4869160"/>
            <a:ext cx="771524" cy="769937"/>
          </a:xfrm>
          <a:prstGeom prst="ellipse">
            <a:avLst/>
          </a:prstGeom>
          <a:solidFill>
            <a:schemeClr val="bg1"/>
          </a:solidFill>
          <a:ln w="38100" cap="flat" cmpd="sng" algn="ctr">
            <a:solidFill>
              <a:srgbClr val="660066"/>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35" name="ZoneTexte 34"/>
          <p:cNvSpPr txBox="1"/>
          <p:nvPr/>
        </p:nvSpPr>
        <p:spPr bwMode="auto">
          <a:xfrm>
            <a:off x="394444" y="4983460"/>
            <a:ext cx="865188" cy="338554"/>
          </a:xfrm>
          <a:prstGeom prst="rect">
            <a:avLst/>
          </a:prstGeom>
          <a:noFill/>
          <a:ln>
            <a:noFill/>
          </a:ln>
        </p:spPr>
        <p:txBody>
          <a:bodyPr>
            <a:spAutoFit/>
          </a:bodyPr>
          <a:lstStyle/>
          <a:p>
            <a:pPr>
              <a:defRPr/>
            </a:pPr>
            <a:r>
              <a:rPr lang="fr-FR" b="1" u="none" dirty="0">
                <a:solidFill>
                  <a:schemeClr val="tx1"/>
                </a:solidFill>
                <a:latin typeface="Calibri" pitchFamily="34" charset="0"/>
              </a:rPr>
              <a:t>WP9</a:t>
            </a:r>
          </a:p>
        </p:txBody>
      </p:sp>
      <p:sp>
        <p:nvSpPr>
          <p:cNvPr id="36" name="Rectangle 54"/>
          <p:cNvSpPr>
            <a:spLocks noChangeArrowheads="1"/>
          </p:cNvSpPr>
          <p:nvPr/>
        </p:nvSpPr>
        <p:spPr bwMode="auto">
          <a:xfrm>
            <a:off x="251520" y="5805264"/>
            <a:ext cx="8640960" cy="503237"/>
          </a:xfrm>
          <a:prstGeom prst="rect">
            <a:avLst/>
          </a:prstGeom>
          <a:noFill/>
          <a:ln w="38100" algn="ctr">
            <a:solidFill>
              <a:schemeClr val="tx1"/>
            </a:solidFill>
            <a:round/>
            <a:headEnd/>
            <a:tailEnd/>
          </a:ln>
        </p:spPr>
        <p:txBody>
          <a:bodyPr/>
          <a:lstStyle/>
          <a:p>
            <a:endParaRPr lang="fr-FR" u="none">
              <a:solidFill>
                <a:srgbClr val="3366FF"/>
              </a:solidFill>
            </a:endParaRPr>
          </a:p>
        </p:txBody>
      </p:sp>
      <p:sp>
        <p:nvSpPr>
          <p:cNvPr id="37" name="Ellipse 56"/>
          <p:cNvSpPr>
            <a:spLocks noChangeArrowheads="1"/>
          </p:cNvSpPr>
          <p:nvPr/>
        </p:nvSpPr>
        <p:spPr bwMode="auto">
          <a:xfrm>
            <a:off x="329183" y="5445224"/>
            <a:ext cx="769942" cy="769937"/>
          </a:xfrm>
          <a:prstGeom prst="ellipse">
            <a:avLst/>
          </a:prstGeom>
          <a:solidFill>
            <a:schemeClr val="bg1"/>
          </a:solidFill>
          <a:ln w="38100" algn="ctr">
            <a:solidFill>
              <a:schemeClr val="tx1"/>
            </a:solidFill>
            <a:round/>
            <a:headEnd/>
            <a:tailEnd/>
          </a:ln>
        </p:spPr>
        <p:txBody>
          <a:bodyPr/>
          <a:lstStyle/>
          <a:p>
            <a:endParaRPr lang="fr-FR" u="none">
              <a:solidFill>
                <a:srgbClr val="3366FF"/>
              </a:solidFill>
            </a:endParaRPr>
          </a:p>
        </p:txBody>
      </p:sp>
      <p:sp>
        <p:nvSpPr>
          <p:cNvPr id="38" name="ZoneTexte 57"/>
          <p:cNvSpPr txBox="1">
            <a:spLocks noChangeArrowheads="1"/>
          </p:cNvSpPr>
          <p:nvPr/>
        </p:nvSpPr>
        <p:spPr bwMode="auto">
          <a:xfrm>
            <a:off x="396032" y="5559557"/>
            <a:ext cx="863600" cy="338554"/>
          </a:xfrm>
          <a:prstGeom prst="rect">
            <a:avLst/>
          </a:prstGeom>
          <a:noFill/>
          <a:ln w="9525">
            <a:noFill/>
            <a:miter lim="800000"/>
            <a:headEnd/>
            <a:tailEnd/>
          </a:ln>
        </p:spPr>
        <p:txBody>
          <a:bodyPr>
            <a:spAutoFit/>
          </a:bodyPr>
          <a:lstStyle/>
          <a:p>
            <a:r>
              <a:rPr lang="fr-FR" b="1" u="none" dirty="0">
                <a:solidFill>
                  <a:schemeClr val="tx1"/>
                </a:solidFill>
                <a:latin typeface="Calibri" pitchFamily="34" charset="0"/>
              </a:rPr>
              <a:t>WP10</a:t>
            </a:r>
          </a:p>
        </p:txBody>
      </p:sp>
      <p:sp>
        <p:nvSpPr>
          <p:cNvPr id="39" name="ZoneTexte 38"/>
          <p:cNvSpPr txBox="1"/>
          <p:nvPr/>
        </p:nvSpPr>
        <p:spPr>
          <a:xfrm>
            <a:off x="1258888" y="5301208"/>
            <a:ext cx="8281987" cy="368300"/>
          </a:xfrm>
          <a:prstGeom prst="rect">
            <a:avLst/>
          </a:prstGeom>
          <a:noFill/>
          <a:ln>
            <a:noFill/>
          </a:ln>
        </p:spPr>
        <p:txBody>
          <a:bodyPr>
            <a:spAutoFit/>
          </a:bodyPr>
          <a:lstStyle/>
          <a:p>
            <a:pPr>
              <a:defRPr/>
            </a:pPr>
            <a:r>
              <a:rPr lang="fr-FR" sz="1800" b="1" u="none" dirty="0">
                <a:solidFill>
                  <a:schemeClr val="tx1"/>
                </a:solidFill>
                <a:latin typeface="Calibri" pitchFamily="34" charset="0"/>
              </a:rPr>
              <a:t>COMMUNICATION</a:t>
            </a:r>
          </a:p>
        </p:txBody>
      </p:sp>
      <p:sp>
        <p:nvSpPr>
          <p:cNvPr id="40" name="ZoneTexte 59"/>
          <p:cNvSpPr txBox="1">
            <a:spLocks noChangeArrowheads="1"/>
          </p:cNvSpPr>
          <p:nvPr/>
        </p:nvSpPr>
        <p:spPr bwMode="auto">
          <a:xfrm>
            <a:off x="1258888" y="5877272"/>
            <a:ext cx="8281987" cy="369888"/>
          </a:xfrm>
          <a:prstGeom prst="rect">
            <a:avLst/>
          </a:prstGeom>
          <a:noFill/>
          <a:ln w="9525">
            <a:noFill/>
            <a:miter lim="800000"/>
            <a:headEnd/>
            <a:tailEnd/>
          </a:ln>
        </p:spPr>
        <p:txBody>
          <a:bodyPr>
            <a:spAutoFit/>
          </a:bodyPr>
          <a:lstStyle/>
          <a:p>
            <a:r>
              <a:rPr lang="fr-FR" sz="1800" b="1" u="none" dirty="0">
                <a:solidFill>
                  <a:schemeClr val="tx1"/>
                </a:solidFill>
                <a:latin typeface="Calibri" pitchFamily="34" charset="0"/>
              </a:rPr>
              <a:t>MANAGEMENT</a:t>
            </a:r>
          </a:p>
        </p:txBody>
      </p:sp>
      <p:sp>
        <p:nvSpPr>
          <p:cNvPr id="41" name="Espace réservé du numéro de diapositive 10"/>
          <p:cNvSpPr>
            <a:spLocks noGrp="1"/>
          </p:cNvSpPr>
          <p:nvPr>
            <p:ph type="sldNum" sz="quarter" idx="12"/>
          </p:nvPr>
        </p:nvSpPr>
        <p:spPr>
          <a:xfrm>
            <a:off x="179512" y="6309320"/>
            <a:ext cx="609600" cy="441325"/>
          </a:xfrm>
        </p:spPr>
        <p:txBody>
          <a:bodyPr/>
          <a:lstStyle/>
          <a:p>
            <a:pPr>
              <a:defRPr/>
            </a:pPr>
            <a:fld id="{C05AEB61-679C-4368-B4D5-BB84FBD3527C}" type="slidenum">
              <a:rPr lang="fr-FR" smtClean="0">
                <a:latin typeface="Calibri" pitchFamily="34" charset="0"/>
              </a:rPr>
              <a:pPr>
                <a:defRPr/>
              </a:pPr>
              <a:t>6</a:t>
            </a:fld>
            <a:endParaRPr lang="fr-FR" dirty="0">
              <a:latin typeface="Calibri" pitchFamily="34" charset="0"/>
            </a:endParaRPr>
          </a:p>
        </p:txBody>
      </p:sp>
      <p:sp>
        <p:nvSpPr>
          <p:cNvPr id="42" name="Text Box 84"/>
          <p:cNvSpPr txBox="1">
            <a:spLocks noChangeArrowheads="1"/>
          </p:cNvSpPr>
          <p:nvPr/>
        </p:nvSpPr>
        <p:spPr bwMode="auto">
          <a:xfrm>
            <a:off x="27300" y="169618"/>
            <a:ext cx="7954948" cy="364843"/>
          </a:xfrm>
          <a:prstGeom prst="rect">
            <a:avLst/>
          </a:prstGeom>
          <a:noFill/>
          <a:ln w="9525">
            <a:noFill/>
            <a:miter lim="800000"/>
            <a:headEnd/>
            <a:tailEnd/>
          </a:ln>
        </p:spPr>
        <p:txBody>
          <a:bodyPr wrap="square">
            <a:spAutoFit/>
          </a:bodyPr>
          <a:lstStyle/>
          <a:p>
            <a:pPr algn="ctr" eaLnBrk="0" hangingPunct="0">
              <a:lnSpc>
                <a:spcPct val="55000"/>
              </a:lnSpc>
            </a:pPr>
            <a:r>
              <a:rPr lang="fr-FR" sz="2800" b="1" u="none" dirty="0">
                <a:solidFill>
                  <a:srgbClr val="008000"/>
                </a:solidFill>
                <a:latin typeface="Calibri" pitchFamily="34" charset="0"/>
              </a:rPr>
              <a:t>Lots de tâches: les « </a:t>
            </a:r>
            <a:r>
              <a:rPr lang="fr-FR" sz="2800" b="1" u="none" dirty="0" err="1">
                <a:solidFill>
                  <a:srgbClr val="008000"/>
                </a:solidFill>
                <a:latin typeface="Calibri" pitchFamily="34" charset="0"/>
              </a:rPr>
              <a:t>Work</a:t>
            </a:r>
            <a:r>
              <a:rPr lang="fr-FR" sz="2800" b="1" u="none" dirty="0">
                <a:solidFill>
                  <a:srgbClr val="008000"/>
                </a:solidFill>
                <a:latin typeface="Calibri" pitchFamily="34" charset="0"/>
              </a:rPr>
              <a:t>-Packages »</a:t>
            </a:r>
          </a:p>
        </p:txBody>
      </p:sp>
      <p:sp>
        <p:nvSpPr>
          <p:cNvPr id="43" name="ZoneTexte 42"/>
          <p:cNvSpPr txBox="1"/>
          <p:nvPr/>
        </p:nvSpPr>
        <p:spPr>
          <a:xfrm>
            <a:off x="1258888" y="4139878"/>
            <a:ext cx="8281987" cy="369887"/>
          </a:xfrm>
          <a:prstGeom prst="rect">
            <a:avLst/>
          </a:prstGeom>
          <a:noFill/>
          <a:ln>
            <a:noFill/>
          </a:ln>
        </p:spPr>
        <p:txBody>
          <a:bodyPr>
            <a:spAutoFit/>
          </a:bodyPr>
          <a:lstStyle/>
          <a:p>
            <a:pPr>
              <a:defRPr/>
            </a:pPr>
            <a:r>
              <a:rPr lang="fr-FR" sz="1800" b="1" u="none" dirty="0">
                <a:solidFill>
                  <a:schemeClr val="tx1"/>
                </a:solidFill>
                <a:latin typeface="Calibri" pitchFamily="34" charset="0"/>
              </a:rPr>
              <a:t>PLAN QUALITÉ</a:t>
            </a:r>
          </a:p>
        </p:txBody>
      </p:sp>
      <p:sp>
        <p:nvSpPr>
          <p:cNvPr id="44" name="ZoneTexte 43"/>
          <p:cNvSpPr txBox="1"/>
          <p:nvPr/>
        </p:nvSpPr>
        <p:spPr>
          <a:xfrm>
            <a:off x="1258888" y="4725144"/>
            <a:ext cx="8281987" cy="369887"/>
          </a:xfrm>
          <a:prstGeom prst="rect">
            <a:avLst/>
          </a:prstGeom>
          <a:noFill/>
          <a:ln>
            <a:noFill/>
          </a:ln>
        </p:spPr>
        <p:txBody>
          <a:bodyPr>
            <a:spAutoFit/>
          </a:bodyPr>
          <a:lstStyle/>
          <a:p>
            <a:pPr>
              <a:defRPr/>
            </a:pPr>
            <a:r>
              <a:rPr lang="fr-FR" sz="1800" b="1" u="none" dirty="0">
                <a:solidFill>
                  <a:schemeClr val="tx1"/>
                </a:solidFill>
                <a:latin typeface="Calibri" pitchFamily="34" charset="0"/>
              </a:rPr>
              <a:t>PLATEFORME EXPERTISE</a:t>
            </a:r>
          </a:p>
        </p:txBody>
      </p:sp>
      <p:sp>
        <p:nvSpPr>
          <p:cNvPr id="45" name="ZoneTexte 44"/>
          <p:cNvSpPr txBox="1"/>
          <p:nvPr/>
        </p:nvSpPr>
        <p:spPr>
          <a:xfrm>
            <a:off x="244959" y="1562889"/>
            <a:ext cx="1512888" cy="353943"/>
          </a:xfrm>
          <a:prstGeom prst="rect">
            <a:avLst/>
          </a:prstGeom>
          <a:noFill/>
          <a:ln>
            <a:noFill/>
          </a:ln>
        </p:spPr>
        <p:txBody>
          <a:bodyPr>
            <a:spAutoFit/>
          </a:bodyPr>
          <a:lstStyle/>
          <a:p>
            <a:pPr>
              <a:defRPr/>
            </a:pPr>
            <a:r>
              <a:rPr lang="fr-FR" sz="1700" b="1" u="none" dirty="0">
                <a:solidFill>
                  <a:schemeClr val="tx1"/>
                </a:solidFill>
                <a:latin typeface="Calibri" pitchFamily="34" charset="0"/>
              </a:rPr>
              <a:t>PRÉPARATION</a:t>
            </a:r>
          </a:p>
        </p:txBody>
      </p:sp>
      <p:sp>
        <p:nvSpPr>
          <p:cNvPr id="46" name="Ellipse 45"/>
          <p:cNvSpPr/>
          <p:nvPr/>
        </p:nvSpPr>
        <p:spPr bwMode="auto">
          <a:xfrm>
            <a:off x="393774" y="786854"/>
            <a:ext cx="771525" cy="769938"/>
          </a:xfrm>
          <a:prstGeom prst="ellipse">
            <a:avLst/>
          </a:prstGeom>
          <a:solidFill>
            <a:schemeClr val="bg1"/>
          </a:solidFill>
          <a:ln w="38100" cap="flat" cmpd="sng" algn="ctr">
            <a:solidFill>
              <a:srgbClr val="FF0000"/>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47" name="ZoneTexte 46"/>
          <p:cNvSpPr txBox="1"/>
          <p:nvPr/>
        </p:nvSpPr>
        <p:spPr bwMode="auto">
          <a:xfrm>
            <a:off x="322436" y="1023893"/>
            <a:ext cx="865188" cy="338554"/>
          </a:xfrm>
          <a:prstGeom prst="rect">
            <a:avLst/>
          </a:prstGeom>
          <a:noFill/>
          <a:ln>
            <a:noFill/>
          </a:ln>
        </p:spPr>
        <p:txBody>
          <a:bodyPr>
            <a:spAutoFit/>
          </a:bodyPr>
          <a:lstStyle/>
          <a:p>
            <a:pPr algn="ctr">
              <a:defRPr/>
            </a:pPr>
            <a:r>
              <a:rPr lang="fr-FR" b="1" u="none" dirty="0">
                <a:solidFill>
                  <a:schemeClr val="tx1"/>
                </a:solidFill>
                <a:latin typeface="Calibri" pitchFamily="34" charset="0"/>
              </a:rPr>
              <a:t>WP1</a:t>
            </a:r>
          </a:p>
        </p:txBody>
      </p:sp>
    </p:spTree>
    <p:extLst>
      <p:ext uri="{BB962C8B-B14F-4D97-AF65-F5344CB8AC3E}">
        <p14:creationId xmlns:p14="http://schemas.microsoft.com/office/powerpoint/2010/main" val="207680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a:extLst>
              <a:ext uri="{FF2B5EF4-FFF2-40B4-BE49-F238E27FC236}">
                <a16:creationId xmlns:a16="http://schemas.microsoft.com/office/drawing/2014/main" id="{36009C13-19FF-2C4B-AFED-CE27B7998771}"/>
              </a:ext>
            </a:extLst>
          </p:cNvPr>
          <p:cNvSpPr txBox="1"/>
          <p:nvPr/>
        </p:nvSpPr>
        <p:spPr>
          <a:xfrm>
            <a:off x="4427984" y="2242376"/>
            <a:ext cx="1152079" cy="796016"/>
          </a:xfrm>
          <a:prstGeom prst="rect">
            <a:avLst/>
          </a:prstGeom>
          <a:solidFill>
            <a:srgbClr val="0070C0"/>
          </a:solidFill>
        </p:spPr>
        <p:txBody>
          <a:bodyPr wrap="square" rtlCol="0">
            <a:spAutoFit/>
          </a:bodyPr>
          <a:lstStyle/>
          <a:p>
            <a:endParaRPr lang="x-none" dirty="0"/>
          </a:p>
        </p:txBody>
      </p:sp>
      <p:sp>
        <p:nvSpPr>
          <p:cNvPr id="55" name="ZoneTexte 54">
            <a:extLst>
              <a:ext uri="{FF2B5EF4-FFF2-40B4-BE49-F238E27FC236}">
                <a16:creationId xmlns:a16="http://schemas.microsoft.com/office/drawing/2014/main" id="{D50F81F0-1199-0D4B-9BC1-70B0E08E8DC7}"/>
              </a:ext>
            </a:extLst>
          </p:cNvPr>
          <p:cNvSpPr txBox="1"/>
          <p:nvPr/>
        </p:nvSpPr>
        <p:spPr>
          <a:xfrm>
            <a:off x="5585074" y="1211833"/>
            <a:ext cx="2298452" cy="796016"/>
          </a:xfrm>
          <a:prstGeom prst="rect">
            <a:avLst/>
          </a:prstGeom>
          <a:solidFill>
            <a:srgbClr val="0070C0"/>
          </a:solidFill>
        </p:spPr>
        <p:txBody>
          <a:bodyPr wrap="square" rtlCol="0">
            <a:spAutoFit/>
          </a:bodyPr>
          <a:lstStyle/>
          <a:p>
            <a:endParaRPr lang="x-none" dirty="0"/>
          </a:p>
        </p:txBody>
      </p:sp>
      <p:sp>
        <p:nvSpPr>
          <p:cNvPr id="53" name="ZoneTexte 52">
            <a:extLst>
              <a:ext uri="{FF2B5EF4-FFF2-40B4-BE49-F238E27FC236}">
                <a16:creationId xmlns:a16="http://schemas.microsoft.com/office/drawing/2014/main" id="{B98BE46E-E89B-9A47-9CBC-4B0A91C53C02}"/>
              </a:ext>
            </a:extLst>
          </p:cNvPr>
          <p:cNvSpPr txBox="1"/>
          <p:nvPr/>
        </p:nvSpPr>
        <p:spPr>
          <a:xfrm>
            <a:off x="322436" y="5848358"/>
            <a:ext cx="5801638" cy="442937"/>
          </a:xfrm>
          <a:prstGeom prst="rect">
            <a:avLst/>
          </a:prstGeom>
          <a:solidFill>
            <a:schemeClr val="tx1">
              <a:lumMod val="50000"/>
              <a:lumOff val="50000"/>
            </a:schemeClr>
          </a:solidFill>
        </p:spPr>
        <p:txBody>
          <a:bodyPr wrap="square" rtlCol="0">
            <a:spAutoFit/>
          </a:bodyPr>
          <a:lstStyle/>
          <a:p>
            <a:endParaRPr lang="x-none" dirty="0"/>
          </a:p>
        </p:txBody>
      </p:sp>
      <p:sp>
        <p:nvSpPr>
          <p:cNvPr id="50" name="ZoneTexte 49">
            <a:extLst>
              <a:ext uri="{FF2B5EF4-FFF2-40B4-BE49-F238E27FC236}">
                <a16:creationId xmlns:a16="http://schemas.microsoft.com/office/drawing/2014/main" id="{7DC425E4-DD8E-ED43-ADE4-9F59650EB26C}"/>
              </a:ext>
            </a:extLst>
          </p:cNvPr>
          <p:cNvSpPr txBox="1"/>
          <p:nvPr/>
        </p:nvSpPr>
        <p:spPr>
          <a:xfrm>
            <a:off x="251520" y="5228127"/>
            <a:ext cx="6242942" cy="515796"/>
          </a:xfrm>
          <a:prstGeom prst="rect">
            <a:avLst/>
          </a:prstGeom>
          <a:solidFill>
            <a:srgbClr val="7030A0"/>
          </a:solidFill>
        </p:spPr>
        <p:txBody>
          <a:bodyPr wrap="square" rtlCol="0">
            <a:spAutoFit/>
          </a:bodyPr>
          <a:lstStyle/>
          <a:p>
            <a:endParaRPr lang="x-none" dirty="0"/>
          </a:p>
        </p:txBody>
      </p:sp>
      <p:sp>
        <p:nvSpPr>
          <p:cNvPr id="49" name="ZoneTexte 48">
            <a:extLst>
              <a:ext uri="{FF2B5EF4-FFF2-40B4-BE49-F238E27FC236}">
                <a16:creationId xmlns:a16="http://schemas.microsoft.com/office/drawing/2014/main" id="{36088BA2-7F1E-D143-8D1C-C6ABDBEF3E0E}"/>
              </a:ext>
            </a:extLst>
          </p:cNvPr>
          <p:cNvSpPr txBox="1"/>
          <p:nvPr/>
        </p:nvSpPr>
        <p:spPr>
          <a:xfrm>
            <a:off x="251520" y="4614567"/>
            <a:ext cx="6242943" cy="549355"/>
          </a:xfrm>
          <a:prstGeom prst="rect">
            <a:avLst/>
          </a:prstGeom>
          <a:solidFill>
            <a:srgbClr val="7030A0"/>
          </a:solidFill>
        </p:spPr>
        <p:txBody>
          <a:bodyPr wrap="square" rtlCol="0">
            <a:spAutoFit/>
          </a:bodyPr>
          <a:lstStyle/>
          <a:p>
            <a:endParaRPr lang="x-none"/>
          </a:p>
        </p:txBody>
      </p:sp>
      <p:sp>
        <p:nvSpPr>
          <p:cNvPr id="48" name="ZoneTexte 47">
            <a:extLst>
              <a:ext uri="{FF2B5EF4-FFF2-40B4-BE49-F238E27FC236}">
                <a16:creationId xmlns:a16="http://schemas.microsoft.com/office/drawing/2014/main" id="{5996098D-106B-A94E-8A41-D44089F3BF02}"/>
              </a:ext>
            </a:extLst>
          </p:cNvPr>
          <p:cNvSpPr txBox="1"/>
          <p:nvPr/>
        </p:nvSpPr>
        <p:spPr>
          <a:xfrm>
            <a:off x="251520" y="3968960"/>
            <a:ext cx="6242942" cy="590836"/>
          </a:xfrm>
          <a:prstGeom prst="rect">
            <a:avLst/>
          </a:prstGeom>
          <a:solidFill>
            <a:srgbClr val="00B050"/>
          </a:solidFill>
        </p:spPr>
        <p:txBody>
          <a:bodyPr wrap="square" rtlCol="0">
            <a:spAutoFit/>
          </a:bodyPr>
          <a:lstStyle/>
          <a:p>
            <a:endParaRPr lang="x-none" dirty="0"/>
          </a:p>
        </p:txBody>
      </p:sp>
      <p:sp>
        <p:nvSpPr>
          <p:cNvPr id="5" name="ZoneTexte 4">
            <a:extLst>
              <a:ext uri="{FF2B5EF4-FFF2-40B4-BE49-F238E27FC236}">
                <a16:creationId xmlns:a16="http://schemas.microsoft.com/office/drawing/2014/main" id="{92C5C9F4-9912-2E46-96F6-FF0777CDE763}"/>
              </a:ext>
            </a:extLst>
          </p:cNvPr>
          <p:cNvSpPr txBox="1"/>
          <p:nvPr/>
        </p:nvSpPr>
        <p:spPr>
          <a:xfrm>
            <a:off x="1906660" y="3162847"/>
            <a:ext cx="4048972" cy="666900"/>
          </a:xfrm>
          <a:prstGeom prst="rect">
            <a:avLst/>
          </a:prstGeom>
          <a:solidFill>
            <a:srgbClr val="0070C0"/>
          </a:solidFill>
        </p:spPr>
        <p:txBody>
          <a:bodyPr wrap="square" rtlCol="0">
            <a:spAutoFit/>
          </a:bodyPr>
          <a:lstStyle/>
          <a:p>
            <a:endParaRPr lang="x-none" dirty="0"/>
          </a:p>
        </p:txBody>
      </p:sp>
      <p:sp>
        <p:nvSpPr>
          <p:cNvPr id="3" name="ZoneTexte 2">
            <a:extLst>
              <a:ext uri="{FF2B5EF4-FFF2-40B4-BE49-F238E27FC236}">
                <a16:creationId xmlns:a16="http://schemas.microsoft.com/office/drawing/2014/main" id="{DF6026F1-067F-2945-8941-4838BD263498}"/>
              </a:ext>
            </a:extLst>
          </p:cNvPr>
          <p:cNvSpPr txBox="1"/>
          <p:nvPr/>
        </p:nvSpPr>
        <p:spPr>
          <a:xfrm>
            <a:off x="1906662" y="1192006"/>
            <a:ext cx="2954706" cy="796016"/>
          </a:xfrm>
          <a:prstGeom prst="rect">
            <a:avLst/>
          </a:prstGeom>
          <a:solidFill>
            <a:srgbClr val="0070C0"/>
          </a:solidFill>
        </p:spPr>
        <p:txBody>
          <a:bodyPr wrap="square" rtlCol="0">
            <a:spAutoFit/>
          </a:bodyPr>
          <a:lstStyle/>
          <a:p>
            <a:endParaRPr lang="x-none" dirty="0"/>
          </a:p>
        </p:txBody>
      </p:sp>
      <p:sp>
        <p:nvSpPr>
          <p:cNvPr id="4" name="Rectangle 3"/>
          <p:cNvSpPr/>
          <p:nvPr/>
        </p:nvSpPr>
        <p:spPr bwMode="auto">
          <a:xfrm>
            <a:off x="251520" y="1196752"/>
            <a:ext cx="1512887" cy="811097"/>
          </a:xfrm>
          <a:prstGeom prst="rect">
            <a:avLst/>
          </a:prstGeom>
          <a:solidFill>
            <a:schemeClr val="accent2"/>
          </a:solidFill>
          <a:ln w="38100" cap="flat" cmpd="sng" algn="ctr">
            <a:solidFill>
              <a:srgbClr val="FF0000"/>
            </a:solidFill>
            <a:prstDash val="solid"/>
            <a:round/>
            <a:headEnd type="none" w="med" len="med"/>
            <a:tailEnd type="none" w="med" len="med"/>
          </a:ln>
          <a:effectLst/>
        </p:spPr>
        <p:txBody>
          <a:bodyPr/>
          <a:lstStyle/>
          <a:p>
            <a:pPr>
              <a:defRPr/>
            </a:pPr>
            <a:endParaRPr lang="fr-FR" u="none">
              <a:solidFill>
                <a:srgbClr val="3366FF"/>
              </a:solidFill>
            </a:endParaRPr>
          </a:p>
        </p:txBody>
      </p:sp>
      <p:cxnSp>
        <p:nvCxnSpPr>
          <p:cNvPr id="6" name="Connecteur droit 5"/>
          <p:cNvCxnSpPr/>
          <p:nvPr/>
        </p:nvCxnSpPr>
        <p:spPr>
          <a:xfrm>
            <a:off x="1764407" y="673674"/>
            <a:ext cx="5472608" cy="0"/>
          </a:xfrm>
          <a:prstGeom prst="line">
            <a:avLst/>
          </a:prstGeom>
          <a:ln w="57150">
            <a:solidFill>
              <a:srgbClr val="1FA22E"/>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auto">
          <a:xfrm>
            <a:off x="250801" y="2276872"/>
            <a:ext cx="1512887" cy="1584523"/>
          </a:xfrm>
          <a:prstGeom prst="rect">
            <a:avLst/>
          </a:prstGeom>
          <a:solidFill>
            <a:schemeClr val="accent2"/>
          </a:solidFill>
          <a:ln w="38100" cap="flat" cmpd="sng" algn="ctr">
            <a:solidFill>
              <a:srgbClr val="FF0000"/>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8" name="ZoneTexte 7"/>
          <p:cNvSpPr txBox="1"/>
          <p:nvPr/>
        </p:nvSpPr>
        <p:spPr>
          <a:xfrm>
            <a:off x="250825" y="2780928"/>
            <a:ext cx="1512888" cy="369887"/>
          </a:xfrm>
          <a:prstGeom prst="rect">
            <a:avLst/>
          </a:prstGeom>
          <a:noFill/>
          <a:ln>
            <a:noFill/>
          </a:ln>
        </p:spPr>
        <p:txBody>
          <a:bodyPr>
            <a:spAutoFit/>
          </a:bodyPr>
          <a:lstStyle/>
          <a:p>
            <a:pPr>
              <a:defRPr/>
            </a:pPr>
            <a:r>
              <a:rPr lang="fr-FR" sz="1800" b="1" u="none" dirty="0">
                <a:solidFill>
                  <a:schemeClr val="tx1"/>
                </a:solidFill>
                <a:latin typeface="Calibri" pitchFamily="34" charset="0"/>
              </a:rPr>
              <a:t>ÉVALUATION</a:t>
            </a:r>
          </a:p>
        </p:txBody>
      </p:sp>
      <p:sp>
        <p:nvSpPr>
          <p:cNvPr id="9" name="Rectangle 8"/>
          <p:cNvSpPr/>
          <p:nvPr/>
        </p:nvSpPr>
        <p:spPr bwMode="auto">
          <a:xfrm>
            <a:off x="1908175" y="1196752"/>
            <a:ext cx="3455988" cy="792162"/>
          </a:xfrm>
          <a:prstGeom prst="rect">
            <a:avLst/>
          </a:prstGeom>
          <a:noFill/>
          <a:ln w="38100" cap="flat" cmpd="sng" algn="ctr">
            <a:solidFill>
              <a:srgbClr val="3366FF"/>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10" name="ZoneTexte 9"/>
          <p:cNvSpPr txBox="1"/>
          <p:nvPr/>
        </p:nvSpPr>
        <p:spPr>
          <a:xfrm>
            <a:off x="2555875" y="1407978"/>
            <a:ext cx="3311525" cy="646331"/>
          </a:xfrm>
          <a:prstGeom prst="rect">
            <a:avLst/>
          </a:prstGeom>
          <a:noFill/>
          <a:ln>
            <a:noFill/>
          </a:ln>
        </p:spPr>
        <p:txBody>
          <a:bodyPr>
            <a:spAutoFit/>
          </a:bodyPr>
          <a:lstStyle/>
          <a:p>
            <a:pPr>
              <a:defRPr/>
            </a:pPr>
            <a:r>
              <a:rPr lang="fr-FR" sz="1800" b="1" u="none" dirty="0">
                <a:solidFill>
                  <a:schemeClr val="tx1"/>
                </a:solidFill>
                <a:latin typeface="Calibri" pitchFamily="34" charset="0"/>
              </a:rPr>
              <a:t>PRODUCTION MODULES</a:t>
            </a:r>
          </a:p>
          <a:p>
            <a:pPr>
              <a:defRPr/>
            </a:pPr>
            <a:r>
              <a:rPr lang="fr-FR" b="1" dirty="0">
                <a:latin typeface="Calibri" pitchFamily="34" charset="0"/>
              </a:rPr>
              <a:t>       </a:t>
            </a:r>
            <a:r>
              <a:rPr lang="fr-FR" sz="1800" b="1" u="none" dirty="0">
                <a:solidFill>
                  <a:schemeClr val="tx1"/>
                </a:solidFill>
                <a:latin typeface="Calibri" pitchFamily="34" charset="0"/>
              </a:rPr>
              <a:t>En cours ….</a:t>
            </a:r>
          </a:p>
        </p:txBody>
      </p:sp>
      <p:sp>
        <p:nvSpPr>
          <p:cNvPr id="11" name="Rectangle 10"/>
          <p:cNvSpPr/>
          <p:nvPr/>
        </p:nvSpPr>
        <p:spPr bwMode="auto">
          <a:xfrm>
            <a:off x="5580063" y="1196752"/>
            <a:ext cx="3312417" cy="792162"/>
          </a:xfrm>
          <a:prstGeom prst="rect">
            <a:avLst/>
          </a:prstGeom>
          <a:noFill/>
          <a:ln w="38100" cap="flat" cmpd="sng" algn="ctr">
            <a:solidFill>
              <a:srgbClr val="3366FF"/>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12" name="ZoneTexte 11"/>
          <p:cNvSpPr txBox="1"/>
          <p:nvPr/>
        </p:nvSpPr>
        <p:spPr>
          <a:xfrm>
            <a:off x="5770215" y="1431279"/>
            <a:ext cx="3744912" cy="646331"/>
          </a:xfrm>
          <a:prstGeom prst="rect">
            <a:avLst/>
          </a:prstGeom>
          <a:noFill/>
          <a:ln>
            <a:noFill/>
          </a:ln>
        </p:spPr>
        <p:txBody>
          <a:bodyPr>
            <a:spAutoFit/>
          </a:bodyPr>
          <a:lstStyle/>
          <a:p>
            <a:pPr>
              <a:defRPr/>
            </a:pPr>
            <a:r>
              <a:rPr lang="fr-FR" sz="1800" b="1" u="none" dirty="0">
                <a:solidFill>
                  <a:schemeClr val="tx1"/>
                </a:solidFill>
                <a:latin typeface="Calibri" pitchFamily="34" charset="0"/>
              </a:rPr>
              <a:t>EXPÉRIMENTATION MODULES</a:t>
            </a:r>
          </a:p>
          <a:p>
            <a:pPr>
              <a:defRPr/>
            </a:pPr>
            <a:r>
              <a:rPr lang="fr-FR" sz="1800" b="1" u="none" dirty="0">
                <a:solidFill>
                  <a:schemeClr val="tx1"/>
                </a:solidFill>
                <a:latin typeface="Calibri" pitchFamily="34" charset="0"/>
              </a:rPr>
              <a:t>En cours …..</a:t>
            </a:r>
          </a:p>
        </p:txBody>
      </p:sp>
      <p:sp>
        <p:nvSpPr>
          <p:cNvPr id="13" name="Rectangle 12"/>
          <p:cNvSpPr/>
          <p:nvPr/>
        </p:nvSpPr>
        <p:spPr bwMode="auto">
          <a:xfrm>
            <a:off x="4427984" y="2276872"/>
            <a:ext cx="4464496" cy="719138"/>
          </a:xfrm>
          <a:prstGeom prst="rect">
            <a:avLst/>
          </a:prstGeom>
          <a:noFill/>
          <a:ln w="38100" cap="flat" cmpd="sng" algn="ctr">
            <a:solidFill>
              <a:srgbClr val="3366FF"/>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15" name="Rectangle 14"/>
          <p:cNvSpPr/>
          <p:nvPr/>
        </p:nvSpPr>
        <p:spPr bwMode="auto">
          <a:xfrm>
            <a:off x="1908175" y="3140968"/>
            <a:ext cx="6984305" cy="720725"/>
          </a:xfrm>
          <a:prstGeom prst="rect">
            <a:avLst/>
          </a:prstGeom>
          <a:noFill/>
          <a:ln w="38100" cap="flat" cmpd="sng" algn="ctr">
            <a:solidFill>
              <a:srgbClr val="3366FF"/>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16" name="ZoneTexte 15"/>
          <p:cNvSpPr txBox="1"/>
          <p:nvPr/>
        </p:nvSpPr>
        <p:spPr>
          <a:xfrm>
            <a:off x="2774441" y="3202616"/>
            <a:ext cx="6842125" cy="369888"/>
          </a:xfrm>
          <a:prstGeom prst="rect">
            <a:avLst/>
          </a:prstGeom>
          <a:noFill/>
          <a:ln>
            <a:noFill/>
          </a:ln>
        </p:spPr>
        <p:txBody>
          <a:bodyPr>
            <a:spAutoFit/>
          </a:bodyPr>
          <a:lstStyle/>
          <a:p>
            <a:pPr>
              <a:defRPr/>
            </a:pPr>
            <a:r>
              <a:rPr lang="fr-FR" sz="1800" b="1" u="none" dirty="0">
                <a:solidFill>
                  <a:schemeClr val="tx1"/>
                </a:solidFill>
                <a:latin typeface="Calibri" pitchFamily="34" charset="0"/>
              </a:rPr>
              <a:t>MISE EN PRATIQUE PROCESSUS FORMATION</a:t>
            </a:r>
          </a:p>
        </p:txBody>
      </p:sp>
      <p:sp>
        <p:nvSpPr>
          <p:cNvPr id="17" name="Ellipse 16"/>
          <p:cNvSpPr/>
          <p:nvPr/>
        </p:nvSpPr>
        <p:spPr bwMode="auto">
          <a:xfrm>
            <a:off x="396354" y="1937395"/>
            <a:ext cx="769938" cy="771525"/>
          </a:xfrm>
          <a:prstGeom prst="ellipse">
            <a:avLst/>
          </a:prstGeom>
          <a:solidFill>
            <a:schemeClr val="bg1"/>
          </a:solidFill>
          <a:ln w="38100" cap="flat" cmpd="sng" algn="ctr">
            <a:solidFill>
              <a:srgbClr val="FF0000"/>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18" name="ZoneTexte 17"/>
          <p:cNvSpPr txBox="1"/>
          <p:nvPr/>
        </p:nvSpPr>
        <p:spPr bwMode="auto">
          <a:xfrm>
            <a:off x="324024" y="2153796"/>
            <a:ext cx="863600" cy="338554"/>
          </a:xfrm>
          <a:prstGeom prst="rect">
            <a:avLst/>
          </a:prstGeom>
          <a:noFill/>
          <a:ln>
            <a:noFill/>
          </a:ln>
        </p:spPr>
        <p:txBody>
          <a:bodyPr>
            <a:spAutoFit/>
          </a:bodyPr>
          <a:lstStyle/>
          <a:p>
            <a:pPr algn="ctr">
              <a:defRPr/>
            </a:pPr>
            <a:r>
              <a:rPr lang="fr-FR" b="1" u="none" dirty="0">
                <a:solidFill>
                  <a:schemeClr val="tx1"/>
                </a:solidFill>
                <a:latin typeface="Calibri" pitchFamily="34" charset="0"/>
              </a:rPr>
              <a:t>WP2</a:t>
            </a:r>
          </a:p>
        </p:txBody>
      </p:sp>
      <p:sp>
        <p:nvSpPr>
          <p:cNvPr id="19" name="Ellipse 18"/>
          <p:cNvSpPr/>
          <p:nvPr/>
        </p:nvSpPr>
        <p:spPr bwMode="auto">
          <a:xfrm>
            <a:off x="2051050" y="765175"/>
            <a:ext cx="771525" cy="769938"/>
          </a:xfrm>
          <a:prstGeom prst="ellipse">
            <a:avLst/>
          </a:prstGeom>
          <a:solidFill>
            <a:schemeClr val="bg1"/>
          </a:solidFill>
          <a:ln w="38100" cap="flat" cmpd="sng" algn="ctr">
            <a:solidFill>
              <a:srgbClr val="3366FF"/>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20" name="ZoneTexte 19"/>
          <p:cNvSpPr txBox="1"/>
          <p:nvPr/>
        </p:nvSpPr>
        <p:spPr bwMode="auto">
          <a:xfrm>
            <a:off x="1979712" y="1002214"/>
            <a:ext cx="865188" cy="338554"/>
          </a:xfrm>
          <a:prstGeom prst="rect">
            <a:avLst/>
          </a:prstGeom>
          <a:noFill/>
          <a:ln>
            <a:noFill/>
          </a:ln>
        </p:spPr>
        <p:txBody>
          <a:bodyPr>
            <a:spAutoFit/>
          </a:bodyPr>
          <a:lstStyle/>
          <a:p>
            <a:pPr algn="ctr">
              <a:defRPr/>
            </a:pPr>
            <a:r>
              <a:rPr lang="fr-FR" b="1" u="none" dirty="0">
                <a:solidFill>
                  <a:schemeClr val="tx1"/>
                </a:solidFill>
                <a:latin typeface="Calibri" pitchFamily="34" charset="0"/>
              </a:rPr>
              <a:t>WP3</a:t>
            </a:r>
          </a:p>
        </p:txBody>
      </p:sp>
      <p:sp>
        <p:nvSpPr>
          <p:cNvPr id="21" name="Ellipse 20"/>
          <p:cNvSpPr/>
          <p:nvPr/>
        </p:nvSpPr>
        <p:spPr bwMode="auto">
          <a:xfrm>
            <a:off x="5724524" y="765175"/>
            <a:ext cx="769939" cy="769938"/>
          </a:xfrm>
          <a:prstGeom prst="ellipse">
            <a:avLst/>
          </a:prstGeom>
          <a:solidFill>
            <a:schemeClr val="bg1"/>
          </a:solidFill>
          <a:ln w="38100" cap="flat" cmpd="sng" algn="ctr">
            <a:solidFill>
              <a:srgbClr val="3366FF"/>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22" name="ZoneTexte 21"/>
          <p:cNvSpPr txBox="1"/>
          <p:nvPr/>
        </p:nvSpPr>
        <p:spPr bwMode="auto">
          <a:xfrm>
            <a:off x="5652120" y="980728"/>
            <a:ext cx="863600" cy="338554"/>
          </a:xfrm>
          <a:prstGeom prst="rect">
            <a:avLst/>
          </a:prstGeom>
          <a:noFill/>
          <a:ln>
            <a:noFill/>
          </a:ln>
        </p:spPr>
        <p:txBody>
          <a:bodyPr>
            <a:spAutoFit/>
          </a:bodyPr>
          <a:lstStyle/>
          <a:p>
            <a:pPr algn="ctr">
              <a:defRPr/>
            </a:pPr>
            <a:r>
              <a:rPr lang="fr-FR" b="1" u="none" dirty="0">
                <a:solidFill>
                  <a:schemeClr val="tx1"/>
                </a:solidFill>
                <a:latin typeface="Calibri" pitchFamily="34" charset="0"/>
              </a:rPr>
              <a:t>WP4</a:t>
            </a:r>
          </a:p>
        </p:txBody>
      </p:sp>
      <p:sp>
        <p:nvSpPr>
          <p:cNvPr id="23" name="Ellipse 22"/>
          <p:cNvSpPr/>
          <p:nvPr/>
        </p:nvSpPr>
        <p:spPr bwMode="auto">
          <a:xfrm>
            <a:off x="4572000" y="1866900"/>
            <a:ext cx="769938" cy="769938"/>
          </a:xfrm>
          <a:prstGeom prst="ellipse">
            <a:avLst/>
          </a:prstGeom>
          <a:solidFill>
            <a:schemeClr val="bg1"/>
          </a:solidFill>
          <a:ln w="38100" cap="flat" cmpd="sng" algn="ctr">
            <a:solidFill>
              <a:srgbClr val="3366FF"/>
            </a:solidFill>
            <a:prstDash val="solid"/>
            <a:round/>
            <a:headEnd type="none" w="med" len="med"/>
            <a:tailEnd type="none" w="med" len="med"/>
          </a:ln>
          <a:effectLst/>
        </p:spPr>
        <p:txBody>
          <a:bodyPr/>
          <a:lstStyle/>
          <a:p>
            <a:pPr>
              <a:defRPr/>
            </a:pPr>
            <a:endParaRPr lang="fr-FR" u="none">
              <a:solidFill>
                <a:schemeClr val="bg1">
                  <a:lumMod val="65000"/>
                </a:schemeClr>
              </a:solidFill>
            </a:endParaRPr>
          </a:p>
        </p:txBody>
      </p:sp>
      <p:sp>
        <p:nvSpPr>
          <p:cNvPr id="24" name="ZoneTexte 23"/>
          <p:cNvSpPr txBox="1"/>
          <p:nvPr/>
        </p:nvSpPr>
        <p:spPr bwMode="auto">
          <a:xfrm>
            <a:off x="4572099" y="2060848"/>
            <a:ext cx="863600" cy="369332"/>
          </a:xfrm>
          <a:prstGeom prst="rect">
            <a:avLst/>
          </a:prstGeom>
          <a:noFill/>
          <a:ln>
            <a:solidFill>
              <a:srgbClr val="3366FF"/>
            </a:solidFill>
          </a:ln>
        </p:spPr>
        <p:txBody>
          <a:bodyPr>
            <a:spAutoFit/>
          </a:bodyPr>
          <a:lstStyle/>
          <a:p>
            <a:pPr algn="ctr">
              <a:defRPr/>
            </a:pPr>
            <a:r>
              <a:rPr lang="fr-FR" b="1" u="none" dirty="0">
                <a:latin typeface="Calibri" pitchFamily="34" charset="0"/>
              </a:rPr>
              <a:t>WP5</a:t>
            </a:r>
          </a:p>
        </p:txBody>
      </p:sp>
      <p:sp>
        <p:nvSpPr>
          <p:cNvPr id="25" name="Ellipse 24"/>
          <p:cNvSpPr/>
          <p:nvPr/>
        </p:nvSpPr>
        <p:spPr bwMode="auto">
          <a:xfrm>
            <a:off x="2051050" y="2708920"/>
            <a:ext cx="771525" cy="769937"/>
          </a:xfrm>
          <a:prstGeom prst="ellipse">
            <a:avLst/>
          </a:prstGeom>
          <a:solidFill>
            <a:schemeClr val="bg1"/>
          </a:solidFill>
          <a:ln w="38100" cap="flat" cmpd="sng" algn="ctr">
            <a:solidFill>
              <a:srgbClr val="3366FF"/>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26" name="ZoneTexte 25"/>
          <p:cNvSpPr txBox="1"/>
          <p:nvPr/>
        </p:nvSpPr>
        <p:spPr bwMode="auto">
          <a:xfrm>
            <a:off x="1979712" y="2946430"/>
            <a:ext cx="865188" cy="338554"/>
          </a:xfrm>
          <a:prstGeom prst="rect">
            <a:avLst/>
          </a:prstGeom>
          <a:noFill/>
          <a:ln>
            <a:noFill/>
          </a:ln>
        </p:spPr>
        <p:txBody>
          <a:bodyPr>
            <a:spAutoFit/>
          </a:bodyPr>
          <a:lstStyle/>
          <a:p>
            <a:pPr algn="ctr">
              <a:defRPr/>
            </a:pPr>
            <a:r>
              <a:rPr lang="fr-FR" b="1" u="none" dirty="0">
                <a:solidFill>
                  <a:schemeClr val="tx1"/>
                </a:solidFill>
                <a:latin typeface="Calibri" pitchFamily="34" charset="0"/>
              </a:rPr>
              <a:t>WP6</a:t>
            </a:r>
          </a:p>
        </p:txBody>
      </p:sp>
      <p:sp>
        <p:nvSpPr>
          <p:cNvPr id="27" name="Rectangle 26"/>
          <p:cNvSpPr/>
          <p:nvPr/>
        </p:nvSpPr>
        <p:spPr bwMode="auto">
          <a:xfrm>
            <a:off x="251520" y="4004865"/>
            <a:ext cx="8640960" cy="576263"/>
          </a:xfrm>
          <a:prstGeom prst="rect">
            <a:avLst/>
          </a:prstGeom>
          <a:noFill/>
          <a:ln w="38100" cap="flat" cmpd="sng" algn="ctr">
            <a:solidFill>
              <a:srgbClr val="008000"/>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28" name="Rectangle 27"/>
          <p:cNvSpPr/>
          <p:nvPr/>
        </p:nvSpPr>
        <p:spPr bwMode="auto">
          <a:xfrm>
            <a:off x="251520" y="4653136"/>
            <a:ext cx="8640960" cy="503238"/>
          </a:xfrm>
          <a:prstGeom prst="rect">
            <a:avLst/>
          </a:prstGeom>
          <a:noFill/>
          <a:ln w="38100" cap="flat" cmpd="sng" algn="ctr">
            <a:solidFill>
              <a:srgbClr val="660066"/>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29" name="Ellipse 28"/>
          <p:cNvSpPr/>
          <p:nvPr/>
        </p:nvSpPr>
        <p:spPr bwMode="auto">
          <a:xfrm>
            <a:off x="322833" y="3737595"/>
            <a:ext cx="771524" cy="771525"/>
          </a:xfrm>
          <a:prstGeom prst="ellipse">
            <a:avLst/>
          </a:prstGeom>
          <a:solidFill>
            <a:schemeClr val="bg1"/>
          </a:solidFill>
          <a:ln w="38100" cap="flat" cmpd="sng" algn="ctr">
            <a:solidFill>
              <a:srgbClr val="008000"/>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30" name="ZoneTexte 29"/>
          <p:cNvSpPr txBox="1"/>
          <p:nvPr/>
        </p:nvSpPr>
        <p:spPr bwMode="auto">
          <a:xfrm>
            <a:off x="394444" y="3851895"/>
            <a:ext cx="865188" cy="338554"/>
          </a:xfrm>
          <a:prstGeom prst="rect">
            <a:avLst/>
          </a:prstGeom>
          <a:noFill/>
          <a:ln>
            <a:noFill/>
          </a:ln>
        </p:spPr>
        <p:txBody>
          <a:bodyPr>
            <a:spAutoFit/>
          </a:bodyPr>
          <a:lstStyle/>
          <a:p>
            <a:pPr>
              <a:defRPr/>
            </a:pPr>
            <a:r>
              <a:rPr lang="fr-FR" b="1" u="none" dirty="0">
                <a:solidFill>
                  <a:schemeClr val="tx1"/>
                </a:solidFill>
                <a:latin typeface="Calibri" pitchFamily="34" charset="0"/>
              </a:rPr>
              <a:t>WP7</a:t>
            </a:r>
          </a:p>
        </p:txBody>
      </p:sp>
      <p:sp>
        <p:nvSpPr>
          <p:cNvPr id="31" name="Ellipse 30"/>
          <p:cNvSpPr/>
          <p:nvPr/>
        </p:nvSpPr>
        <p:spPr bwMode="auto">
          <a:xfrm>
            <a:off x="322833" y="4293096"/>
            <a:ext cx="771524" cy="771525"/>
          </a:xfrm>
          <a:prstGeom prst="ellipse">
            <a:avLst/>
          </a:prstGeom>
          <a:solidFill>
            <a:schemeClr val="bg1"/>
          </a:solidFill>
          <a:ln w="38100" cap="flat" cmpd="sng" algn="ctr">
            <a:solidFill>
              <a:srgbClr val="660066"/>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32" name="ZoneTexte 31"/>
          <p:cNvSpPr txBox="1"/>
          <p:nvPr/>
        </p:nvSpPr>
        <p:spPr bwMode="auto">
          <a:xfrm>
            <a:off x="394444" y="4407396"/>
            <a:ext cx="865188" cy="338554"/>
          </a:xfrm>
          <a:prstGeom prst="rect">
            <a:avLst/>
          </a:prstGeom>
          <a:noFill/>
          <a:ln>
            <a:noFill/>
          </a:ln>
        </p:spPr>
        <p:txBody>
          <a:bodyPr>
            <a:spAutoFit/>
          </a:bodyPr>
          <a:lstStyle/>
          <a:p>
            <a:pPr>
              <a:defRPr/>
            </a:pPr>
            <a:r>
              <a:rPr lang="fr-FR" b="1" u="none" dirty="0">
                <a:solidFill>
                  <a:schemeClr val="tx1"/>
                </a:solidFill>
                <a:latin typeface="Calibri" pitchFamily="34" charset="0"/>
              </a:rPr>
              <a:t>WP8</a:t>
            </a:r>
          </a:p>
        </p:txBody>
      </p:sp>
      <p:sp>
        <p:nvSpPr>
          <p:cNvPr id="33" name="Rectangle 32"/>
          <p:cNvSpPr/>
          <p:nvPr/>
        </p:nvSpPr>
        <p:spPr bwMode="auto">
          <a:xfrm>
            <a:off x="251520" y="5229200"/>
            <a:ext cx="8640960" cy="504825"/>
          </a:xfrm>
          <a:prstGeom prst="rect">
            <a:avLst/>
          </a:prstGeom>
          <a:noFill/>
          <a:ln w="38100" cap="flat" cmpd="sng" algn="ctr">
            <a:solidFill>
              <a:srgbClr val="660066"/>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34" name="Ellipse 33"/>
          <p:cNvSpPr/>
          <p:nvPr/>
        </p:nvSpPr>
        <p:spPr bwMode="auto">
          <a:xfrm>
            <a:off x="322833" y="4869160"/>
            <a:ext cx="771524" cy="769937"/>
          </a:xfrm>
          <a:prstGeom prst="ellipse">
            <a:avLst/>
          </a:prstGeom>
          <a:solidFill>
            <a:schemeClr val="bg1"/>
          </a:solidFill>
          <a:ln w="38100" cap="flat" cmpd="sng" algn="ctr">
            <a:solidFill>
              <a:srgbClr val="660066"/>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35" name="ZoneTexte 34"/>
          <p:cNvSpPr txBox="1"/>
          <p:nvPr/>
        </p:nvSpPr>
        <p:spPr bwMode="auto">
          <a:xfrm>
            <a:off x="394444" y="4983460"/>
            <a:ext cx="865188" cy="338554"/>
          </a:xfrm>
          <a:prstGeom prst="rect">
            <a:avLst/>
          </a:prstGeom>
          <a:noFill/>
          <a:ln>
            <a:noFill/>
          </a:ln>
        </p:spPr>
        <p:txBody>
          <a:bodyPr>
            <a:spAutoFit/>
          </a:bodyPr>
          <a:lstStyle/>
          <a:p>
            <a:pPr>
              <a:defRPr/>
            </a:pPr>
            <a:r>
              <a:rPr lang="fr-FR" b="1" u="none" dirty="0">
                <a:solidFill>
                  <a:schemeClr val="tx1"/>
                </a:solidFill>
                <a:latin typeface="Calibri" pitchFamily="34" charset="0"/>
              </a:rPr>
              <a:t>WP9</a:t>
            </a:r>
          </a:p>
        </p:txBody>
      </p:sp>
      <p:sp>
        <p:nvSpPr>
          <p:cNvPr id="36" name="Rectangle 54"/>
          <p:cNvSpPr>
            <a:spLocks noChangeArrowheads="1"/>
          </p:cNvSpPr>
          <p:nvPr/>
        </p:nvSpPr>
        <p:spPr bwMode="auto">
          <a:xfrm>
            <a:off x="251520" y="5805264"/>
            <a:ext cx="8640960" cy="503237"/>
          </a:xfrm>
          <a:prstGeom prst="rect">
            <a:avLst/>
          </a:prstGeom>
          <a:noFill/>
          <a:ln w="38100" algn="ctr">
            <a:solidFill>
              <a:schemeClr val="tx1"/>
            </a:solidFill>
            <a:round/>
            <a:headEnd/>
            <a:tailEnd/>
          </a:ln>
        </p:spPr>
        <p:txBody>
          <a:bodyPr/>
          <a:lstStyle/>
          <a:p>
            <a:endParaRPr lang="fr-FR" u="none">
              <a:solidFill>
                <a:srgbClr val="3366FF"/>
              </a:solidFill>
            </a:endParaRPr>
          </a:p>
        </p:txBody>
      </p:sp>
      <p:sp>
        <p:nvSpPr>
          <p:cNvPr id="37" name="Ellipse 56"/>
          <p:cNvSpPr>
            <a:spLocks noChangeArrowheads="1"/>
          </p:cNvSpPr>
          <p:nvPr/>
        </p:nvSpPr>
        <p:spPr bwMode="auto">
          <a:xfrm>
            <a:off x="329183" y="5445224"/>
            <a:ext cx="769942" cy="769937"/>
          </a:xfrm>
          <a:prstGeom prst="ellipse">
            <a:avLst/>
          </a:prstGeom>
          <a:solidFill>
            <a:schemeClr val="bg1"/>
          </a:solidFill>
          <a:ln w="38100" algn="ctr">
            <a:solidFill>
              <a:schemeClr val="tx1"/>
            </a:solidFill>
            <a:round/>
            <a:headEnd/>
            <a:tailEnd/>
          </a:ln>
        </p:spPr>
        <p:txBody>
          <a:bodyPr/>
          <a:lstStyle/>
          <a:p>
            <a:endParaRPr lang="fr-FR" u="none">
              <a:solidFill>
                <a:srgbClr val="3366FF"/>
              </a:solidFill>
            </a:endParaRPr>
          </a:p>
        </p:txBody>
      </p:sp>
      <p:sp>
        <p:nvSpPr>
          <p:cNvPr id="38" name="ZoneTexte 57"/>
          <p:cNvSpPr txBox="1">
            <a:spLocks noChangeArrowheads="1"/>
          </p:cNvSpPr>
          <p:nvPr/>
        </p:nvSpPr>
        <p:spPr bwMode="auto">
          <a:xfrm>
            <a:off x="396032" y="5559557"/>
            <a:ext cx="863600" cy="338554"/>
          </a:xfrm>
          <a:prstGeom prst="rect">
            <a:avLst/>
          </a:prstGeom>
          <a:noFill/>
          <a:ln w="9525">
            <a:noFill/>
            <a:miter lim="800000"/>
            <a:headEnd/>
            <a:tailEnd/>
          </a:ln>
        </p:spPr>
        <p:txBody>
          <a:bodyPr>
            <a:spAutoFit/>
          </a:bodyPr>
          <a:lstStyle/>
          <a:p>
            <a:r>
              <a:rPr lang="fr-FR" b="1" u="none" dirty="0">
                <a:solidFill>
                  <a:schemeClr val="tx1"/>
                </a:solidFill>
                <a:latin typeface="Calibri" pitchFamily="34" charset="0"/>
              </a:rPr>
              <a:t>WP10</a:t>
            </a:r>
          </a:p>
        </p:txBody>
      </p:sp>
      <p:sp>
        <p:nvSpPr>
          <p:cNvPr id="39" name="ZoneTexte 38"/>
          <p:cNvSpPr txBox="1"/>
          <p:nvPr/>
        </p:nvSpPr>
        <p:spPr>
          <a:xfrm>
            <a:off x="1258888" y="5301208"/>
            <a:ext cx="8281987" cy="368300"/>
          </a:xfrm>
          <a:prstGeom prst="rect">
            <a:avLst/>
          </a:prstGeom>
          <a:noFill/>
          <a:ln>
            <a:noFill/>
          </a:ln>
        </p:spPr>
        <p:txBody>
          <a:bodyPr>
            <a:spAutoFit/>
          </a:bodyPr>
          <a:lstStyle/>
          <a:p>
            <a:pPr>
              <a:defRPr/>
            </a:pPr>
            <a:r>
              <a:rPr lang="fr-FR" sz="1800" b="1" u="none" dirty="0">
                <a:solidFill>
                  <a:schemeClr val="tx1"/>
                </a:solidFill>
                <a:latin typeface="Calibri" pitchFamily="34" charset="0"/>
              </a:rPr>
              <a:t>COMMUNICATION …………Plan communication &amp; dissémination</a:t>
            </a:r>
          </a:p>
        </p:txBody>
      </p:sp>
      <p:sp>
        <p:nvSpPr>
          <p:cNvPr id="40" name="ZoneTexte 59"/>
          <p:cNvSpPr txBox="1">
            <a:spLocks noChangeArrowheads="1"/>
          </p:cNvSpPr>
          <p:nvPr/>
        </p:nvSpPr>
        <p:spPr bwMode="auto">
          <a:xfrm>
            <a:off x="497712" y="5877272"/>
            <a:ext cx="9043164" cy="369332"/>
          </a:xfrm>
          <a:prstGeom prst="rect">
            <a:avLst/>
          </a:prstGeom>
          <a:noFill/>
          <a:ln w="9525">
            <a:noFill/>
            <a:miter lim="800000"/>
            <a:headEnd/>
            <a:tailEnd/>
          </a:ln>
        </p:spPr>
        <p:txBody>
          <a:bodyPr wrap="square">
            <a:spAutoFit/>
          </a:bodyPr>
          <a:lstStyle/>
          <a:p>
            <a:r>
              <a:rPr lang="fr-FR" sz="1800" b="1" u="none" dirty="0">
                <a:solidFill>
                  <a:schemeClr val="tx1"/>
                </a:solidFill>
                <a:latin typeface="Calibri" pitchFamily="34" charset="0"/>
              </a:rPr>
              <a:t>MANAGEMENT. </a:t>
            </a:r>
          </a:p>
        </p:txBody>
      </p:sp>
      <p:sp>
        <p:nvSpPr>
          <p:cNvPr id="41" name="Espace réservé du numéro de diapositive 10"/>
          <p:cNvSpPr>
            <a:spLocks noGrp="1"/>
          </p:cNvSpPr>
          <p:nvPr>
            <p:ph type="sldNum" sz="quarter" idx="12"/>
          </p:nvPr>
        </p:nvSpPr>
        <p:spPr>
          <a:xfrm>
            <a:off x="179512" y="6309320"/>
            <a:ext cx="609600" cy="441325"/>
          </a:xfrm>
        </p:spPr>
        <p:txBody>
          <a:bodyPr/>
          <a:lstStyle/>
          <a:p>
            <a:pPr>
              <a:defRPr/>
            </a:pPr>
            <a:fld id="{C05AEB61-679C-4368-B4D5-BB84FBD3527C}" type="slidenum">
              <a:rPr lang="fr-FR" smtClean="0">
                <a:latin typeface="Calibri" pitchFamily="34" charset="0"/>
              </a:rPr>
              <a:pPr>
                <a:defRPr/>
              </a:pPr>
              <a:t>7</a:t>
            </a:fld>
            <a:endParaRPr lang="fr-FR" dirty="0">
              <a:latin typeface="Calibri" pitchFamily="34" charset="0"/>
            </a:endParaRPr>
          </a:p>
        </p:txBody>
      </p:sp>
      <p:sp>
        <p:nvSpPr>
          <p:cNvPr id="42" name="Text Box 84"/>
          <p:cNvSpPr txBox="1">
            <a:spLocks noChangeArrowheads="1"/>
          </p:cNvSpPr>
          <p:nvPr/>
        </p:nvSpPr>
        <p:spPr bwMode="auto">
          <a:xfrm>
            <a:off x="27300" y="169618"/>
            <a:ext cx="7954948" cy="364843"/>
          </a:xfrm>
          <a:prstGeom prst="rect">
            <a:avLst/>
          </a:prstGeom>
          <a:noFill/>
          <a:ln w="9525">
            <a:noFill/>
            <a:miter lim="800000"/>
            <a:headEnd/>
            <a:tailEnd/>
          </a:ln>
        </p:spPr>
        <p:txBody>
          <a:bodyPr wrap="square">
            <a:spAutoFit/>
          </a:bodyPr>
          <a:lstStyle/>
          <a:p>
            <a:pPr algn="ctr" eaLnBrk="0" hangingPunct="0">
              <a:lnSpc>
                <a:spcPct val="55000"/>
              </a:lnSpc>
            </a:pPr>
            <a:r>
              <a:rPr lang="fr-FR" sz="2800" b="1" u="none" dirty="0">
                <a:solidFill>
                  <a:srgbClr val="008000"/>
                </a:solidFill>
                <a:latin typeface="Calibri" pitchFamily="34" charset="0"/>
              </a:rPr>
              <a:t>Lots de tâches: les « </a:t>
            </a:r>
            <a:r>
              <a:rPr lang="fr-FR" sz="2800" b="1" u="none" dirty="0" err="1">
                <a:solidFill>
                  <a:srgbClr val="008000"/>
                </a:solidFill>
                <a:latin typeface="Calibri" pitchFamily="34" charset="0"/>
              </a:rPr>
              <a:t>Work</a:t>
            </a:r>
            <a:r>
              <a:rPr lang="fr-FR" sz="2800" b="1" u="none" dirty="0">
                <a:solidFill>
                  <a:srgbClr val="008000"/>
                </a:solidFill>
                <a:latin typeface="Calibri" pitchFamily="34" charset="0"/>
              </a:rPr>
              <a:t>-Packages »</a:t>
            </a:r>
          </a:p>
        </p:txBody>
      </p:sp>
      <p:sp>
        <p:nvSpPr>
          <p:cNvPr id="43" name="ZoneTexte 42"/>
          <p:cNvSpPr txBox="1"/>
          <p:nvPr/>
        </p:nvSpPr>
        <p:spPr>
          <a:xfrm>
            <a:off x="1334579" y="4186034"/>
            <a:ext cx="8281987" cy="369887"/>
          </a:xfrm>
          <a:prstGeom prst="rect">
            <a:avLst/>
          </a:prstGeom>
          <a:noFill/>
          <a:ln>
            <a:noFill/>
          </a:ln>
        </p:spPr>
        <p:txBody>
          <a:bodyPr>
            <a:spAutoFit/>
          </a:bodyPr>
          <a:lstStyle/>
          <a:p>
            <a:pPr>
              <a:defRPr/>
            </a:pPr>
            <a:r>
              <a:rPr lang="fr-FR" sz="1800" b="1" u="none" dirty="0">
                <a:solidFill>
                  <a:schemeClr val="tx1"/>
                </a:solidFill>
                <a:latin typeface="Calibri" pitchFamily="34" charset="0"/>
              </a:rPr>
              <a:t>PLAN QUALITÉ</a:t>
            </a:r>
          </a:p>
        </p:txBody>
      </p:sp>
      <p:sp>
        <p:nvSpPr>
          <p:cNvPr id="44" name="ZoneTexte 43"/>
          <p:cNvSpPr txBox="1"/>
          <p:nvPr/>
        </p:nvSpPr>
        <p:spPr>
          <a:xfrm>
            <a:off x="1258888" y="4725144"/>
            <a:ext cx="8281987" cy="369887"/>
          </a:xfrm>
          <a:prstGeom prst="rect">
            <a:avLst/>
          </a:prstGeom>
          <a:noFill/>
          <a:ln>
            <a:noFill/>
          </a:ln>
        </p:spPr>
        <p:txBody>
          <a:bodyPr>
            <a:spAutoFit/>
          </a:bodyPr>
          <a:lstStyle/>
          <a:p>
            <a:pPr>
              <a:defRPr/>
            </a:pPr>
            <a:r>
              <a:rPr lang="fr-FR" sz="1800" b="1" u="none" dirty="0">
                <a:solidFill>
                  <a:schemeClr val="tx1"/>
                </a:solidFill>
                <a:latin typeface="Calibri" pitchFamily="34" charset="0"/>
              </a:rPr>
              <a:t>PLATEFORME EXPERTISE ………………….Suivi et actualisation</a:t>
            </a:r>
          </a:p>
        </p:txBody>
      </p:sp>
      <p:sp>
        <p:nvSpPr>
          <p:cNvPr id="45" name="ZoneTexte 44"/>
          <p:cNvSpPr txBox="1"/>
          <p:nvPr/>
        </p:nvSpPr>
        <p:spPr>
          <a:xfrm>
            <a:off x="244959" y="1562889"/>
            <a:ext cx="1512888" cy="353943"/>
          </a:xfrm>
          <a:prstGeom prst="rect">
            <a:avLst/>
          </a:prstGeom>
          <a:noFill/>
          <a:ln>
            <a:noFill/>
          </a:ln>
        </p:spPr>
        <p:txBody>
          <a:bodyPr>
            <a:spAutoFit/>
          </a:bodyPr>
          <a:lstStyle/>
          <a:p>
            <a:pPr>
              <a:defRPr/>
            </a:pPr>
            <a:r>
              <a:rPr lang="fr-FR" sz="1700" b="1" u="none" dirty="0">
                <a:solidFill>
                  <a:schemeClr val="tx1"/>
                </a:solidFill>
                <a:latin typeface="Calibri" pitchFamily="34" charset="0"/>
              </a:rPr>
              <a:t>PRÉPARATION</a:t>
            </a:r>
          </a:p>
        </p:txBody>
      </p:sp>
      <p:sp>
        <p:nvSpPr>
          <p:cNvPr id="46" name="Ellipse 45"/>
          <p:cNvSpPr/>
          <p:nvPr/>
        </p:nvSpPr>
        <p:spPr bwMode="auto">
          <a:xfrm>
            <a:off x="393774" y="786854"/>
            <a:ext cx="771525" cy="769938"/>
          </a:xfrm>
          <a:prstGeom prst="ellipse">
            <a:avLst/>
          </a:prstGeom>
          <a:solidFill>
            <a:schemeClr val="bg1"/>
          </a:solidFill>
          <a:ln w="38100" cap="flat" cmpd="sng" algn="ctr">
            <a:solidFill>
              <a:srgbClr val="FF0000"/>
            </a:solidFill>
            <a:prstDash val="solid"/>
            <a:round/>
            <a:headEnd type="none" w="med" len="med"/>
            <a:tailEnd type="none" w="med" len="med"/>
          </a:ln>
          <a:effectLst/>
        </p:spPr>
        <p:txBody>
          <a:bodyPr/>
          <a:lstStyle/>
          <a:p>
            <a:pPr>
              <a:defRPr/>
            </a:pPr>
            <a:endParaRPr lang="fr-FR" u="none">
              <a:solidFill>
                <a:srgbClr val="3366FF"/>
              </a:solidFill>
            </a:endParaRPr>
          </a:p>
        </p:txBody>
      </p:sp>
      <p:sp>
        <p:nvSpPr>
          <p:cNvPr id="47" name="ZoneTexte 46"/>
          <p:cNvSpPr txBox="1"/>
          <p:nvPr/>
        </p:nvSpPr>
        <p:spPr bwMode="auto">
          <a:xfrm>
            <a:off x="322436" y="1023893"/>
            <a:ext cx="865188" cy="338554"/>
          </a:xfrm>
          <a:prstGeom prst="rect">
            <a:avLst/>
          </a:prstGeom>
          <a:noFill/>
          <a:ln>
            <a:noFill/>
          </a:ln>
        </p:spPr>
        <p:txBody>
          <a:bodyPr>
            <a:spAutoFit/>
          </a:bodyPr>
          <a:lstStyle/>
          <a:p>
            <a:pPr algn="ctr">
              <a:defRPr/>
            </a:pPr>
            <a:r>
              <a:rPr lang="fr-FR" b="1" u="none" dirty="0">
                <a:solidFill>
                  <a:schemeClr val="tx1"/>
                </a:solidFill>
                <a:latin typeface="Calibri" pitchFamily="34" charset="0"/>
              </a:rPr>
              <a:t>WP1</a:t>
            </a:r>
          </a:p>
        </p:txBody>
      </p:sp>
      <p:cxnSp>
        <p:nvCxnSpPr>
          <p:cNvPr id="52" name="Connecteur en arc 51">
            <a:extLst>
              <a:ext uri="{FF2B5EF4-FFF2-40B4-BE49-F238E27FC236}">
                <a16:creationId xmlns:a16="http://schemas.microsoft.com/office/drawing/2014/main" id="{BCCF1ABC-AF7A-A34E-ACDB-DC17FB1525EE}"/>
              </a:ext>
            </a:extLst>
          </p:cNvPr>
          <p:cNvCxnSpPr/>
          <p:nvPr/>
        </p:nvCxnSpPr>
        <p:spPr>
          <a:xfrm>
            <a:off x="3136739" y="1916832"/>
            <a:ext cx="1203767" cy="792088"/>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4340506" y="2355794"/>
            <a:ext cx="5344832" cy="646331"/>
          </a:xfrm>
          <a:prstGeom prst="rect">
            <a:avLst/>
          </a:prstGeom>
          <a:noFill/>
          <a:ln>
            <a:noFill/>
          </a:ln>
        </p:spPr>
        <p:txBody>
          <a:bodyPr wrap="square">
            <a:spAutoFit/>
          </a:bodyPr>
          <a:lstStyle/>
          <a:p>
            <a:pPr>
              <a:defRPr/>
            </a:pPr>
            <a:r>
              <a:rPr lang="fr-FR" sz="1800" b="1" u="none" dirty="0">
                <a:solidFill>
                  <a:schemeClr val="tx1"/>
                </a:solidFill>
                <a:latin typeface="Calibri" pitchFamily="34" charset="0"/>
              </a:rPr>
              <a:t>PRODUCTION E-LEARNING</a:t>
            </a:r>
          </a:p>
          <a:p>
            <a:pPr>
              <a:defRPr/>
            </a:pPr>
            <a:r>
              <a:rPr lang="fr-FR" b="1" dirty="0">
                <a:latin typeface="Calibri" pitchFamily="34" charset="0"/>
              </a:rPr>
              <a:t>Ne peut démarrer qu’en fonction des détails WP3</a:t>
            </a:r>
            <a:endParaRPr lang="fr-FR" sz="1800" b="1" u="none" dirty="0">
              <a:solidFill>
                <a:schemeClr val="tx1"/>
              </a:solidFill>
              <a:latin typeface="Calibri" pitchFamily="34" charset="0"/>
            </a:endParaRPr>
          </a:p>
        </p:txBody>
      </p:sp>
    </p:spTree>
    <p:extLst>
      <p:ext uri="{BB962C8B-B14F-4D97-AF65-F5344CB8AC3E}">
        <p14:creationId xmlns:p14="http://schemas.microsoft.com/office/powerpoint/2010/main" val="153823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p:nvPr/>
        </p:nvSpPr>
        <p:spPr>
          <a:xfrm>
            <a:off x="67560" y="147222"/>
            <a:ext cx="6826534" cy="854040"/>
          </a:xfrm>
          <a:prstGeom prst="rect">
            <a:avLst/>
          </a:prstGeom>
          <a:noFill/>
          <a:ln>
            <a:noFill/>
          </a:ln>
        </p:spPr>
        <p:txBody>
          <a:bodyPr spcFirstLastPara="1" wrap="square" lIns="91425" tIns="45700" rIns="91425" bIns="45700" anchor="t" anchorCtr="0">
            <a:spAutoFit/>
          </a:bodyPr>
          <a:lstStyle/>
          <a:p>
            <a:pPr marL="0" marR="0" lvl="0" indent="0" algn="ctr" rtl="0">
              <a:lnSpc>
                <a:spcPct val="55000"/>
              </a:lnSpc>
              <a:spcBef>
                <a:spcPts val="0"/>
              </a:spcBef>
              <a:spcAft>
                <a:spcPts val="0"/>
              </a:spcAft>
              <a:buNone/>
            </a:pPr>
            <a:r>
              <a:rPr lang="fr-FR" sz="2400" b="1" dirty="0">
                <a:solidFill>
                  <a:srgbClr val="008000"/>
                </a:solidFill>
                <a:latin typeface="Calibri"/>
                <a:ea typeface="Calibri"/>
                <a:cs typeface="Calibri"/>
                <a:sym typeface="Calibri"/>
              </a:rPr>
              <a:t>Ingénierie pédagogique :</a:t>
            </a:r>
          </a:p>
          <a:p>
            <a:pPr marL="0" marR="0" lvl="0" indent="0" algn="ctr" rtl="0">
              <a:lnSpc>
                <a:spcPct val="55000"/>
              </a:lnSpc>
              <a:spcBef>
                <a:spcPts val="0"/>
              </a:spcBef>
              <a:spcAft>
                <a:spcPts val="0"/>
              </a:spcAft>
              <a:buNone/>
            </a:pPr>
            <a:endParaRPr lang="fr-FR" sz="2400" b="1" dirty="0">
              <a:solidFill>
                <a:srgbClr val="008000"/>
              </a:solidFill>
              <a:latin typeface="Calibri"/>
              <a:ea typeface="Calibri"/>
              <a:cs typeface="Calibri"/>
              <a:sym typeface="Calibri"/>
            </a:endParaRPr>
          </a:p>
          <a:p>
            <a:pPr marL="0" marR="0" lvl="0" indent="0" algn="ctr" rtl="0">
              <a:lnSpc>
                <a:spcPct val="55000"/>
              </a:lnSpc>
              <a:spcBef>
                <a:spcPts val="0"/>
              </a:spcBef>
              <a:spcAft>
                <a:spcPts val="0"/>
              </a:spcAft>
              <a:buNone/>
            </a:pPr>
            <a:r>
              <a:rPr lang="fr-FR" sz="2400" b="1" dirty="0">
                <a:solidFill>
                  <a:srgbClr val="008000"/>
                </a:solidFill>
                <a:latin typeface="Calibri"/>
                <a:ea typeface="Calibri"/>
                <a:cs typeface="Calibri"/>
                <a:sym typeface="Calibri"/>
              </a:rPr>
              <a:t>Conception et expérimentation des modules FI et FP </a:t>
            </a:r>
            <a:endParaRPr dirty="0"/>
          </a:p>
          <a:p>
            <a:pPr marL="0" marR="0" lvl="0" indent="0" algn="ctr" rtl="0">
              <a:lnSpc>
                <a:spcPct val="55000"/>
              </a:lnSpc>
              <a:spcBef>
                <a:spcPts val="0"/>
              </a:spcBef>
              <a:spcAft>
                <a:spcPts val="0"/>
              </a:spcAft>
              <a:buNone/>
            </a:pPr>
            <a:endParaRPr dirty="0"/>
          </a:p>
        </p:txBody>
      </p:sp>
      <p:pic>
        <p:nvPicPr>
          <p:cNvPr id="163" name="Google Shape;163;p3" descr="carte_GEOMAG_vert.jpg"/>
          <p:cNvPicPr preferRelativeResize="0"/>
          <p:nvPr/>
        </p:nvPicPr>
        <p:blipFill rotWithShape="1">
          <a:blip r:embed="rId3">
            <a:alphaModFix/>
          </a:blip>
          <a:srcRect/>
          <a:stretch/>
        </p:blipFill>
        <p:spPr>
          <a:xfrm>
            <a:off x="6894094" y="31637"/>
            <a:ext cx="2220187" cy="1568530"/>
          </a:xfrm>
          <a:prstGeom prst="rect">
            <a:avLst/>
          </a:prstGeom>
          <a:noFill/>
          <a:ln>
            <a:noFill/>
          </a:ln>
        </p:spPr>
      </p:pic>
      <p:sp>
        <p:nvSpPr>
          <p:cNvPr id="165" name="Google Shape;165;p3"/>
          <p:cNvSpPr txBox="1"/>
          <p:nvPr/>
        </p:nvSpPr>
        <p:spPr>
          <a:xfrm>
            <a:off x="80110" y="1540172"/>
            <a:ext cx="8998379" cy="4770496"/>
          </a:xfrm>
          <a:prstGeom prst="rect">
            <a:avLst/>
          </a:prstGeom>
          <a:solidFill>
            <a:schemeClr val="bg1"/>
          </a:solidFill>
          <a:ln>
            <a:noFill/>
          </a:ln>
        </p:spPr>
        <p:txBody>
          <a:bodyPr spcFirstLastPara="1" wrap="square" lIns="91425" tIns="45700" rIns="91425" bIns="45700" anchor="t" anchorCtr="0">
            <a:spAutoFit/>
          </a:bodyPr>
          <a:lstStyle/>
          <a:p>
            <a:pPr marL="285750" indent="-285750">
              <a:buClr>
                <a:schemeClr val="dk1"/>
              </a:buClr>
              <a:buSzPts val="1800"/>
              <a:buFont typeface="Arial"/>
              <a:buChar char="•"/>
            </a:pPr>
            <a:r>
              <a:rPr lang="fr-FR" sz="2200" dirty="0">
                <a:solidFill>
                  <a:schemeClr val="dk1"/>
                </a:solidFill>
                <a:latin typeface="Calibri"/>
                <a:cs typeface="Calibri"/>
                <a:sym typeface="Calibri"/>
              </a:rPr>
              <a:t>Un total de 45 ECTS</a:t>
            </a:r>
          </a:p>
          <a:p>
            <a:pPr marL="285750" indent="-285750">
              <a:buClr>
                <a:schemeClr val="dk1"/>
              </a:buClr>
              <a:buSzPts val="1800"/>
              <a:buFont typeface="Arial"/>
              <a:buChar char="•"/>
            </a:pPr>
            <a:r>
              <a:rPr lang="fr-FR" sz="2200" dirty="0">
                <a:solidFill>
                  <a:schemeClr val="dk1"/>
                </a:solidFill>
                <a:latin typeface="Calibri"/>
                <a:cs typeface="Calibri"/>
                <a:sym typeface="Calibri"/>
              </a:rPr>
              <a:t>Pour chaque module :</a:t>
            </a:r>
          </a:p>
          <a:p>
            <a:pPr marL="742950" lvl="1" indent="-285750">
              <a:buClr>
                <a:schemeClr val="dk1"/>
              </a:buClr>
              <a:buSzPts val="1800"/>
              <a:buFont typeface="Arial"/>
              <a:buChar char="•"/>
            </a:pPr>
            <a:r>
              <a:rPr lang="fr-FR" sz="2000" dirty="0">
                <a:solidFill>
                  <a:schemeClr val="dk1"/>
                </a:solidFill>
                <a:latin typeface="Calibri"/>
                <a:cs typeface="Calibri"/>
                <a:sym typeface="Calibri"/>
              </a:rPr>
              <a:t>une équipe mixte UE/TN , en fonction du nombre de crédits de 4 à 6 intervenants (avec un croisement UE/TN, jeunes enseignants et d’autres séniors expérimentés</a:t>
            </a:r>
          </a:p>
          <a:p>
            <a:pPr marL="742950" lvl="1" indent="-285750">
              <a:buClr>
                <a:schemeClr val="dk1"/>
              </a:buClr>
              <a:buSzPts val="1800"/>
              <a:buFont typeface="Arial"/>
              <a:buChar char="•"/>
            </a:pPr>
            <a:r>
              <a:rPr lang="fr-FR" sz="2000" dirty="0">
                <a:solidFill>
                  <a:schemeClr val="dk1"/>
                </a:solidFill>
                <a:latin typeface="Calibri"/>
                <a:cs typeface="Calibri"/>
                <a:sym typeface="Calibri"/>
              </a:rPr>
              <a:t>Plusieurs réunions de chaque équipe et pour chaque module de formation pour définir le contenu, les exemples, les illustrations, etc.</a:t>
            </a:r>
          </a:p>
          <a:p>
            <a:pPr marL="742950" lvl="1" indent="-285750">
              <a:buClr>
                <a:schemeClr val="dk1"/>
              </a:buClr>
              <a:buSzPts val="1800"/>
              <a:buFont typeface="Arial"/>
              <a:buChar char="•"/>
            </a:pPr>
            <a:r>
              <a:rPr lang="fr-FR" sz="2000" dirty="0">
                <a:solidFill>
                  <a:schemeClr val="dk1"/>
                </a:solidFill>
                <a:ea typeface="Calibri"/>
                <a:cs typeface="Calibri"/>
                <a:sym typeface="Calibri"/>
              </a:rPr>
              <a:t>Adoption de la production des grains et leurs saisi sur SCENARI donnant la souplesse à l’enseignant de choisir les grains d’intérêt en fonction du niveau des apprenants, du volume horaire disponible et du public cible</a:t>
            </a:r>
            <a:endParaRPr lang="fr-FR" sz="2000" dirty="0"/>
          </a:p>
          <a:p>
            <a:pPr marL="742950" lvl="1" indent="-285750">
              <a:buClr>
                <a:schemeClr val="dk1"/>
              </a:buClr>
              <a:buSzPts val="1800"/>
              <a:buFont typeface="Arial"/>
              <a:buChar char="•"/>
            </a:pPr>
            <a:r>
              <a:rPr lang="fr-FR" sz="2000" dirty="0">
                <a:solidFill>
                  <a:schemeClr val="dk1"/>
                </a:solidFill>
                <a:latin typeface="Calibri"/>
                <a:cs typeface="Calibri"/>
                <a:sym typeface="Calibri"/>
              </a:rPr>
              <a:t>Du travail personnel pour chaque membre de l’équipe de conception</a:t>
            </a:r>
          </a:p>
          <a:p>
            <a:pPr marL="742950" lvl="1" indent="-285750">
              <a:buClr>
                <a:schemeClr val="dk1"/>
              </a:buClr>
              <a:buSzPts val="1800"/>
              <a:buFont typeface="Arial"/>
              <a:buChar char="•"/>
            </a:pPr>
            <a:r>
              <a:rPr lang="fr-FR" sz="2000" dirty="0">
                <a:solidFill>
                  <a:schemeClr val="dk1"/>
                </a:solidFill>
                <a:cs typeface="Calibri"/>
                <a:sym typeface="Calibri"/>
              </a:rPr>
              <a:t>Une validation du contenu par le groupe de conception</a:t>
            </a:r>
          </a:p>
          <a:p>
            <a:pPr marL="742950" lvl="1" indent="-285750">
              <a:buClr>
                <a:schemeClr val="dk1"/>
              </a:buClr>
              <a:buSzPts val="1800"/>
              <a:buFont typeface="Arial"/>
              <a:buChar char="•"/>
            </a:pPr>
            <a:r>
              <a:rPr lang="fr-FR" sz="2000" dirty="0">
                <a:solidFill>
                  <a:schemeClr val="dk1"/>
                </a:solidFill>
                <a:latin typeface="Calibri"/>
                <a:cs typeface="Calibri"/>
                <a:sym typeface="Calibri"/>
              </a:rPr>
              <a:t>Un évaluateur externe du contenu,</a:t>
            </a:r>
          </a:p>
          <a:p>
            <a:pPr marL="742950" lvl="1" indent="-285750">
              <a:buClr>
                <a:schemeClr val="dk1"/>
              </a:buClr>
              <a:buSzPts val="1800"/>
              <a:buFont typeface="Arial"/>
              <a:buChar char="•"/>
            </a:pPr>
            <a:r>
              <a:rPr lang="fr-FR" sz="2000" dirty="0">
                <a:solidFill>
                  <a:schemeClr val="dk1"/>
                </a:solidFill>
                <a:latin typeface="Calibri"/>
                <a:cs typeface="Calibri"/>
                <a:sym typeface="Calibri"/>
              </a:rPr>
              <a:t>Expérimentation du module et évaluation par les apprenants ainsi que par les enseignants expérimentateurs</a:t>
            </a:r>
          </a:p>
        </p:txBody>
      </p:sp>
      <p:cxnSp>
        <p:nvCxnSpPr>
          <p:cNvPr id="7" name="Google Shape;162;p3">
            <a:extLst>
              <a:ext uri="{FF2B5EF4-FFF2-40B4-BE49-F238E27FC236}">
                <a16:creationId xmlns:a16="http://schemas.microsoft.com/office/drawing/2014/main" id="{B8FB0C27-C457-8249-A47A-BA194AEA99AC}"/>
              </a:ext>
            </a:extLst>
          </p:cNvPr>
          <p:cNvCxnSpPr/>
          <p:nvPr/>
        </p:nvCxnSpPr>
        <p:spPr>
          <a:xfrm>
            <a:off x="1066576" y="1106583"/>
            <a:ext cx="5472608" cy="0"/>
          </a:xfrm>
          <a:prstGeom prst="straightConnector1">
            <a:avLst/>
          </a:prstGeom>
          <a:noFill/>
          <a:ln w="57150" cap="flat" cmpd="sng">
            <a:solidFill>
              <a:srgbClr val="1FA22E"/>
            </a:solidFill>
            <a:prstDash val="solid"/>
            <a:round/>
            <a:headEnd type="none" w="sm" len="sm"/>
            <a:tailEnd type="none" w="sm" len="sm"/>
          </a:ln>
        </p:spPr>
      </p:cxnSp>
    </p:spTree>
    <p:extLst>
      <p:ext uri="{BB962C8B-B14F-4D97-AF65-F5344CB8AC3E}">
        <p14:creationId xmlns:p14="http://schemas.microsoft.com/office/powerpoint/2010/main" val="242812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A1AB8DBC-466C-DB49-AA2D-831E63C2C3E2}"/>
              </a:ext>
            </a:extLst>
          </p:cNvPr>
          <p:cNvGraphicFramePr>
            <a:graphicFrameLocks noGrp="1"/>
          </p:cNvGraphicFramePr>
          <p:nvPr>
            <p:extLst>
              <p:ext uri="{D42A27DB-BD31-4B8C-83A1-F6EECF244321}">
                <p14:modId xmlns:p14="http://schemas.microsoft.com/office/powerpoint/2010/main" val="3657766425"/>
              </p:ext>
            </p:extLst>
          </p:nvPr>
        </p:nvGraphicFramePr>
        <p:xfrm>
          <a:off x="132365" y="853464"/>
          <a:ext cx="8947243" cy="6000027"/>
        </p:xfrm>
        <a:graphic>
          <a:graphicData uri="http://schemas.openxmlformats.org/drawingml/2006/table">
            <a:tbl>
              <a:tblPr firstRow="1" bandRow="1"/>
              <a:tblGrid>
                <a:gridCol w="1045697">
                  <a:extLst>
                    <a:ext uri="{9D8B030D-6E8A-4147-A177-3AD203B41FA5}">
                      <a16:colId xmlns:a16="http://schemas.microsoft.com/office/drawing/2014/main" val="3196061315"/>
                    </a:ext>
                  </a:extLst>
                </a:gridCol>
                <a:gridCol w="1419124">
                  <a:extLst>
                    <a:ext uri="{9D8B030D-6E8A-4147-A177-3AD203B41FA5}">
                      <a16:colId xmlns:a16="http://schemas.microsoft.com/office/drawing/2014/main" val="2166588954"/>
                    </a:ext>
                  </a:extLst>
                </a:gridCol>
                <a:gridCol w="4092372">
                  <a:extLst>
                    <a:ext uri="{9D8B030D-6E8A-4147-A177-3AD203B41FA5}">
                      <a16:colId xmlns:a16="http://schemas.microsoft.com/office/drawing/2014/main" val="3410566276"/>
                    </a:ext>
                  </a:extLst>
                </a:gridCol>
                <a:gridCol w="2390050">
                  <a:extLst>
                    <a:ext uri="{9D8B030D-6E8A-4147-A177-3AD203B41FA5}">
                      <a16:colId xmlns:a16="http://schemas.microsoft.com/office/drawing/2014/main" val="715162629"/>
                    </a:ext>
                  </a:extLst>
                </a:gridCol>
              </a:tblGrid>
              <a:tr h="676409">
                <a:tc>
                  <a:txBody>
                    <a:bodyPr/>
                    <a:lstStyle/>
                    <a:p>
                      <a:r>
                        <a:rPr lang="fr-TN" sz="1400" b="1" dirty="0"/>
                        <a:t>Nom  Module</a:t>
                      </a:r>
                    </a:p>
                  </a:txBody>
                  <a:tcPr marL="68580" marR="68580" marT="34290" marB="34290"/>
                </a:tc>
                <a:tc>
                  <a:txBody>
                    <a:bodyPr/>
                    <a:lstStyle/>
                    <a:p>
                      <a:r>
                        <a:rPr lang="fr-TN" sz="1400" b="1" dirty="0"/>
                        <a:t>Coordinateur</a:t>
                      </a:r>
                    </a:p>
                  </a:txBody>
                  <a:tcPr marL="68580" marR="68580" marT="34290" marB="34290"/>
                </a:tc>
                <a:tc>
                  <a:txBody>
                    <a:bodyPr/>
                    <a:lstStyle/>
                    <a:p>
                      <a:r>
                        <a:rPr lang="fr-TN" sz="1400" b="1" dirty="0"/>
                        <a:t>Public Cible</a:t>
                      </a:r>
                    </a:p>
                  </a:txBody>
                  <a:tcPr marL="68580" marR="68580" marT="34290" marB="34290"/>
                </a:tc>
                <a:tc>
                  <a:txBody>
                    <a:bodyPr/>
                    <a:lstStyle/>
                    <a:p>
                      <a:r>
                        <a:rPr lang="fr-TN" sz="1400" b="1" dirty="0"/>
                        <a:t>Expérimentation </a:t>
                      </a:r>
                    </a:p>
                  </a:txBody>
                  <a:tcPr marL="68580" marR="68580" marT="34290" marB="34290"/>
                </a:tc>
                <a:extLst>
                  <a:ext uri="{0D108BD9-81ED-4DB2-BD59-A6C34878D82A}">
                    <a16:rowId xmlns:a16="http://schemas.microsoft.com/office/drawing/2014/main" val="2601295699"/>
                  </a:ext>
                </a:extLst>
              </a:tr>
              <a:tr h="909394">
                <a:tc>
                  <a:txBody>
                    <a:bodyPr/>
                    <a:lstStyle/>
                    <a:p>
                      <a:r>
                        <a:rPr lang="fr-TN" sz="1400" dirty="0"/>
                        <a:t>Initiation SIG</a:t>
                      </a:r>
                    </a:p>
                  </a:txBody>
                  <a:tcPr marL="68580" marR="68580" marT="34290" marB="34290">
                    <a:solidFill>
                      <a:schemeClr val="accent3">
                        <a:lumMod val="20000"/>
                        <a:lumOff val="80000"/>
                      </a:schemeClr>
                    </a:solidFill>
                  </a:tcPr>
                </a:tc>
                <a:tc>
                  <a:txBody>
                    <a:bodyPr/>
                    <a:lstStyle/>
                    <a:p>
                      <a:r>
                        <a:rPr lang="fr-TN" sz="1400" dirty="0"/>
                        <a:t>Benoit Deffontaines</a:t>
                      </a:r>
                    </a:p>
                  </a:txBody>
                  <a:tcPr marL="68580" marR="68580" marT="34290" marB="34290">
                    <a:solidFill>
                      <a:schemeClr val="accent3">
                        <a:lumMod val="20000"/>
                        <a:lumOff val="80000"/>
                      </a:schemeClr>
                    </a:solidFill>
                  </a:tcPr>
                </a:tc>
                <a:tc>
                  <a:txBody>
                    <a:bodyPr/>
                    <a:lstStyle/>
                    <a:p>
                      <a:r>
                        <a:rPr lang="fr-TN" sz="1400" dirty="0"/>
                        <a:t>Ingénieurs et techniciens voulant acquerir la compétence en SIG (</a:t>
                      </a:r>
                      <a:r>
                        <a:rPr lang="fr-FR" sz="1400" kern="1200" dirty="0">
                          <a:solidFill>
                            <a:schemeClr val="tx1"/>
                          </a:solidFill>
                          <a:latin typeface="+mn-lt"/>
                          <a:ea typeface="+mn-ea"/>
                          <a:cs typeface="+mn-cs"/>
                        </a:rPr>
                        <a:t>Direction Générale de la Production Agricole (DGPA) les apprenants sont issus des ingénieurs et des techniciens du ministère de l'Agriculture et des agriculteurs éleveurs ( l’office d’élevage, de la DGPA , des CRDA, des GDA Elevage</a:t>
                      </a:r>
                      <a:endParaRPr lang="fr-TN" sz="1400" kern="1200" dirty="0">
                        <a:solidFill>
                          <a:schemeClr val="tx1"/>
                        </a:solidFill>
                        <a:latin typeface="+mn-lt"/>
                        <a:ea typeface="+mn-ea"/>
                        <a:cs typeface="+mn-cs"/>
                      </a:endParaRPr>
                    </a:p>
                  </a:txBody>
                  <a:tcPr marL="68580" marR="68580" marT="34290" marB="34290">
                    <a:solidFill>
                      <a:schemeClr val="accent3">
                        <a:lumMod val="20000"/>
                        <a:lumOff val="80000"/>
                      </a:schemeClr>
                    </a:solidFill>
                  </a:tcPr>
                </a:tc>
                <a:tc>
                  <a:txBody>
                    <a:bodyPr/>
                    <a:lstStyle/>
                    <a:p>
                      <a:pPr algn="ctr"/>
                      <a:r>
                        <a:rPr lang="fr-TN" sz="1400" b="1" dirty="0"/>
                        <a:t>20 au 22 Décembre 2021</a:t>
                      </a:r>
                    </a:p>
                    <a:p>
                      <a:pPr algn="ctr"/>
                      <a:endParaRPr lang="fr-TN" sz="1400" b="1" dirty="0"/>
                    </a:p>
                  </a:txBody>
                  <a:tcPr marL="68580" marR="68580" marT="34290" marB="34290">
                    <a:solidFill>
                      <a:schemeClr val="accent3">
                        <a:lumMod val="20000"/>
                        <a:lumOff val="80000"/>
                      </a:schemeClr>
                    </a:solidFill>
                  </a:tcPr>
                </a:tc>
                <a:extLst>
                  <a:ext uri="{0D108BD9-81ED-4DB2-BD59-A6C34878D82A}">
                    <a16:rowId xmlns:a16="http://schemas.microsoft.com/office/drawing/2014/main" val="3070124132"/>
                  </a:ext>
                </a:extLst>
              </a:tr>
              <a:tr h="909394">
                <a:tc>
                  <a:txBody>
                    <a:bodyPr/>
                    <a:lstStyle/>
                    <a:p>
                      <a:r>
                        <a:rPr lang="fr-TN" sz="1400" dirty="0"/>
                        <a:t>FP-SE</a:t>
                      </a:r>
                    </a:p>
                  </a:txBody>
                  <a:tcPr marL="68580" marR="68580" marT="34290" marB="34290">
                    <a:solidFill>
                      <a:schemeClr val="accent3">
                        <a:lumMod val="20000"/>
                        <a:lumOff val="80000"/>
                      </a:schemeClr>
                    </a:solidFill>
                  </a:tcPr>
                </a:tc>
                <a:tc>
                  <a:txBody>
                    <a:bodyPr/>
                    <a:lstStyle/>
                    <a:p>
                      <a:r>
                        <a:rPr lang="fr-TN" sz="1400" dirty="0"/>
                        <a:t>Zohra Lili Chabaane</a:t>
                      </a:r>
                    </a:p>
                  </a:txBody>
                  <a:tcPr marL="68580" marR="68580" marT="34290" marB="34290">
                    <a:solidFill>
                      <a:schemeClr val="accent3">
                        <a:lumMod val="20000"/>
                        <a:lumOff val="80000"/>
                      </a:schemeClr>
                    </a:solidFill>
                  </a:tcPr>
                </a:tc>
                <a:tc>
                  <a:txBody>
                    <a:bodyPr/>
                    <a:lstStyle/>
                    <a:p>
                      <a:r>
                        <a:rPr lang="fr-TN" sz="1400" dirty="0"/>
                        <a:t>Module de sensibilisation à l’importance de la géomatique dans l’aide à la décision dans la gestion des ressources, des espaces et productions agricoles et de l’environnement</a:t>
                      </a:r>
                    </a:p>
                  </a:txBody>
                  <a:tcPr marL="68580" marR="68580" marT="34290" marB="34290">
                    <a:solidFill>
                      <a:schemeClr val="accent3">
                        <a:lumMod val="20000"/>
                        <a:lumOff val="80000"/>
                      </a:schemeClr>
                    </a:solidFill>
                  </a:tcPr>
                </a:tc>
                <a:tc>
                  <a:txBody>
                    <a:bodyPr/>
                    <a:lstStyle/>
                    <a:p>
                      <a:pPr algn="ctr"/>
                      <a:r>
                        <a:rPr lang="fr-TN" sz="1400" b="1" dirty="0"/>
                        <a:t>Le 16 et 17 mai 2022 à l’INAT</a:t>
                      </a:r>
                    </a:p>
                    <a:p>
                      <a:pPr algn="ctr"/>
                      <a:endParaRPr lang="fr-TN" sz="1400" b="1" dirty="0"/>
                    </a:p>
                    <a:p>
                      <a:pPr algn="ctr"/>
                      <a:r>
                        <a:rPr lang="fr-TN" sz="1400" b="1" dirty="0"/>
                        <a:t>Le 7-8 juin 2022 à l’ENIS</a:t>
                      </a:r>
                    </a:p>
                  </a:txBody>
                  <a:tcPr marL="68580" marR="68580" marT="34290" marB="34290">
                    <a:solidFill>
                      <a:schemeClr val="accent3">
                        <a:lumMod val="20000"/>
                        <a:lumOff val="80000"/>
                      </a:schemeClr>
                    </a:solidFill>
                  </a:tcPr>
                </a:tc>
                <a:extLst>
                  <a:ext uri="{0D108BD9-81ED-4DB2-BD59-A6C34878D82A}">
                    <a16:rowId xmlns:a16="http://schemas.microsoft.com/office/drawing/2014/main" val="1206088163"/>
                  </a:ext>
                </a:extLst>
              </a:tr>
              <a:tr h="767839">
                <a:tc>
                  <a:txBody>
                    <a:bodyPr/>
                    <a:lstStyle/>
                    <a:p>
                      <a:r>
                        <a:rPr lang="fr-TN" sz="1400" dirty="0"/>
                        <a:t>FP-GA1</a:t>
                      </a:r>
                    </a:p>
                  </a:txBody>
                  <a:tcPr marL="68580" marR="68580" marT="34290" marB="34290"/>
                </a:tc>
                <a:tc>
                  <a:txBody>
                    <a:bodyPr/>
                    <a:lstStyle/>
                    <a:p>
                      <a:r>
                        <a:rPr lang="fr-TN" sz="1400" dirty="0"/>
                        <a:t>Frédéric Portet</a:t>
                      </a:r>
                    </a:p>
                  </a:txBody>
                  <a:tcPr marL="68580" marR="68580" marT="34290" marB="34290"/>
                </a:tc>
                <a:tc>
                  <a:txBody>
                    <a:bodyPr/>
                    <a:lstStyle/>
                    <a:p>
                      <a:r>
                        <a:rPr lang="fr-FR" sz="1400" dirty="0"/>
                        <a:t>L</a:t>
                      </a:r>
                      <a:r>
                        <a:rPr lang="fr-TN" sz="1400" dirty="0"/>
                        <a:t>es professionnels de la Géomatique qui veulent monter en compétence en Télédétection et traitement numérique d’images</a:t>
                      </a:r>
                    </a:p>
                  </a:txBody>
                  <a:tcPr marL="68580" marR="68580" marT="34290" marB="34290"/>
                </a:tc>
                <a:tc>
                  <a:txBody>
                    <a:bodyPr/>
                    <a:lstStyle/>
                    <a:p>
                      <a:r>
                        <a:rPr lang="fr-TN" sz="1400" dirty="0"/>
                        <a:t> </a:t>
                      </a:r>
                      <a:r>
                        <a:rPr lang="fr-TN" sz="1400" dirty="0">
                          <a:highlight>
                            <a:srgbClr val="FFFF00"/>
                          </a:highlight>
                        </a:rPr>
                        <a:t>à fixer </a:t>
                      </a:r>
                    </a:p>
                  </a:txBody>
                  <a:tcPr marL="68580" marR="68580" marT="34290" marB="34290"/>
                </a:tc>
                <a:extLst>
                  <a:ext uri="{0D108BD9-81ED-4DB2-BD59-A6C34878D82A}">
                    <a16:rowId xmlns:a16="http://schemas.microsoft.com/office/drawing/2014/main" val="4202135753"/>
                  </a:ext>
                </a:extLst>
              </a:tr>
              <a:tr h="5933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TN" sz="1400" dirty="0"/>
                        <a:t>FP-GA2</a:t>
                      </a:r>
                    </a:p>
                    <a:p>
                      <a:endParaRPr lang="fr-TN" sz="1400" dirty="0"/>
                    </a:p>
                  </a:txBody>
                  <a:tcPr marL="68580" marR="68580" marT="34290" marB="34290"/>
                </a:tc>
                <a:tc>
                  <a:txBody>
                    <a:bodyPr/>
                    <a:lstStyle/>
                    <a:p>
                      <a:r>
                        <a:rPr lang="fr-TN" sz="1400" dirty="0"/>
                        <a:t>Zohra Lili Chabaane</a:t>
                      </a:r>
                    </a:p>
                  </a:txBody>
                  <a:tcPr marL="68580" marR="68580" marT="34290" marB="34290"/>
                </a:tc>
                <a:tc>
                  <a:txBody>
                    <a:bodyPr/>
                    <a:lstStyle/>
                    <a:p>
                      <a:r>
                        <a:rPr lang="fr-TN" sz="1400" dirty="0"/>
                        <a:t>Les professionnels de la Géomatique qui veulent monter en compétence en SIG et analyse spatiale</a:t>
                      </a:r>
                    </a:p>
                  </a:txBody>
                  <a:tcPr marL="68580" marR="68580" marT="34290" marB="34290"/>
                </a:tc>
                <a:tc>
                  <a:txBody>
                    <a:bodyPr/>
                    <a:lstStyle/>
                    <a:p>
                      <a:r>
                        <a:rPr lang="fr-FR" sz="1400" dirty="0">
                          <a:highlight>
                            <a:srgbClr val="FFFF00"/>
                          </a:highlight>
                        </a:rPr>
                        <a:t>À</a:t>
                      </a:r>
                      <a:r>
                        <a:rPr lang="fr-TN" sz="1400" dirty="0">
                          <a:highlight>
                            <a:srgbClr val="FFFF00"/>
                          </a:highlight>
                        </a:rPr>
                        <a:t> fixer</a:t>
                      </a:r>
                    </a:p>
                  </a:txBody>
                  <a:tcPr marL="68580" marR="68580" marT="34290" marB="34290"/>
                </a:tc>
                <a:extLst>
                  <a:ext uri="{0D108BD9-81ED-4DB2-BD59-A6C34878D82A}">
                    <a16:rowId xmlns:a16="http://schemas.microsoft.com/office/drawing/2014/main" val="3091718379"/>
                  </a:ext>
                </a:extLst>
              </a:tr>
              <a:tr h="8123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TN" sz="1400" dirty="0"/>
                        <a:t>FP-GA3</a:t>
                      </a:r>
                    </a:p>
                    <a:p>
                      <a:endParaRPr lang="fr-TN" sz="1400" dirty="0"/>
                    </a:p>
                  </a:txBody>
                  <a:tcPr marL="68580" marR="68580" marT="34290" marB="34290">
                    <a:solidFill>
                      <a:schemeClr val="accent3">
                        <a:lumMod val="20000"/>
                        <a:lumOff val="80000"/>
                      </a:schemeClr>
                    </a:solidFill>
                  </a:tcPr>
                </a:tc>
                <a:tc>
                  <a:txBody>
                    <a:bodyPr/>
                    <a:lstStyle/>
                    <a:p>
                      <a:r>
                        <a:rPr lang="fr-TN" sz="1400" dirty="0"/>
                        <a:t>Tarek Sboui</a:t>
                      </a:r>
                    </a:p>
                  </a:txBody>
                  <a:tcPr marL="68580" marR="68580" marT="34290" marB="34290">
                    <a:solidFill>
                      <a:schemeClr val="accent3">
                        <a:lumMod val="20000"/>
                        <a:lumOff val="80000"/>
                      </a:schemeClr>
                    </a:solidFill>
                  </a:tcPr>
                </a:tc>
                <a:tc>
                  <a:txBody>
                    <a:bodyPr/>
                    <a:lstStyle/>
                    <a:p>
                      <a:r>
                        <a:rPr lang="fr-TN" sz="1400" dirty="0"/>
                        <a:t>Les professionnels de la Géomatique qui veulent acquerir la compétence en Web Mapping</a:t>
                      </a:r>
                    </a:p>
                  </a:txBody>
                  <a:tcPr marL="68580" marR="68580" marT="34290" marB="34290">
                    <a:solidFill>
                      <a:schemeClr val="accent3">
                        <a:lumMod val="20000"/>
                        <a:lumOff val="80000"/>
                      </a:schemeClr>
                    </a:solidFill>
                  </a:tcPr>
                </a:tc>
                <a:tc>
                  <a:txBody>
                    <a:bodyPr/>
                    <a:lstStyle/>
                    <a:p>
                      <a:r>
                        <a:rPr lang="fr-FR" sz="1400" b="1" dirty="0"/>
                        <a:t>D</a:t>
                      </a:r>
                      <a:r>
                        <a:rPr lang="fr-TN" sz="1400" b="1" dirty="0"/>
                        <a:t>u 23 au 25 février 2022 à l’INAT</a:t>
                      </a:r>
                    </a:p>
                  </a:txBody>
                  <a:tcPr marL="68580" marR="68580" marT="34290" marB="34290">
                    <a:solidFill>
                      <a:schemeClr val="accent3">
                        <a:lumMod val="20000"/>
                        <a:lumOff val="80000"/>
                      </a:schemeClr>
                    </a:solidFill>
                  </a:tcPr>
                </a:tc>
                <a:extLst>
                  <a:ext uri="{0D108BD9-81ED-4DB2-BD59-A6C34878D82A}">
                    <a16:rowId xmlns:a16="http://schemas.microsoft.com/office/drawing/2014/main" val="2527747097"/>
                  </a:ext>
                </a:extLst>
              </a:tr>
              <a:tr h="879332">
                <a:tc>
                  <a:txBody>
                    <a:bodyPr/>
                    <a:lstStyle/>
                    <a:p>
                      <a:r>
                        <a:rPr lang="fr-TN" sz="1400" dirty="0"/>
                        <a:t>FP-FOR</a:t>
                      </a:r>
                    </a:p>
                  </a:txBody>
                  <a:tcPr marL="68580" marR="68580" marT="34290" marB="3429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TN" sz="1400" dirty="0"/>
                        <a:t>Guillermo Palacios</a:t>
                      </a:r>
                    </a:p>
                  </a:txBody>
                  <a:tcPr marL="68580" marR="68580" marT="34290" marB="34290">
                    <a:solidFill>
                      <a:schemeClr val="bg1"/>
                    </a:solidFill>
                  </a:tcPr>
                </a:tc>
                <a:tc>
                  <a:txBody>
                    <a:bodyPr/>
                    <a:lstStyle/>
                    <a:p>
                      <a:r>
                        <a:rPr lang="fr-TN" sz="1400" dirty="0"/>
                        <a:t>Les formateurs en Géomatique qui veulent monter en compétence dans le domaine</a:t>
                      </a:r>
                      <a:endParaRPr lang="fr-TN" sz="1400" dirty="0">
                        <a:highlight>
                          <a:srgbClr val="FFFF00"/>
                        </a:highlight>
                      </a:endParaRPr>
                    </a:p>
                  </a:txBody>
                  <a:tcPr marL="68580" marR="68580" marT="34290" marB="34290">
                    <a:solidFill>
                      <a:schemeClr val="bg1"/>
                    </a:solidFill>
                  </a:tcPr>
                </a:tc>
                <a:tc>
                  <a:txBody>
                    <a:bodyPr/>
                    <a:lstStyle/>
                    <a:p>
                      <a:r>
                        <a:rPr lang="fr-FR" sz="1400" dirty="0">
                          <a:highlight>
                            <a:srgbClr val="FFFF00"/>
                          </a:highlight>
                        </a:rPr>
                        <a:t>E</a:t>
                      </a:r>
                      <a:r>
                        <a:rPr lang="fr-TN" sz="1400" dirty="0">
                          <a:highlight>
                            <a:srgbClr val="FFFF00"/>
                          </a:highlight>
                        </a:rPr>
                        <a:t>n Setembre 2022</a:t>
                      </a:r>
                    </a:p>
                  </a:txBody>
                  <a:tcPr marL="68580" marR="68580" marT="34290" marB="34290">
                    <a:solidFill>
                      <a:schemeClr val="bg1"/>
                    </a:solidFill>
                  </a:tcPr>
                </a:tc>
                <a:extLst>
                  <a:ext uri="{0D108BD9-81ED-4DB2-BD59-A6C34878D82A}">
                    <a16:rowId xmlns:a16="http://schemas.microsoft.com/office/drawing/2014/main" val="1766252031"/>
                  </a:ext>
                </a:extLst>
              </a:tr>
            </a:tbl>
          </a:graphicData>
        </a:graphic>
      </p:graphicFrame>
      <p:sp>
        <p:nvSpPr>
          <p:cNvPr id="3" name="ZoneTexte 2">
            <a:extLst>
              <a:ext uri="{FF2B5EF4-FFF2-40B4-BE49-F238E27FC236}">
                <a16:creationId xmlns:a16="http://schemas.microsoft.com/office/drawing/2014/main" id="{D6BA13D8-CCA2-3142-82A5-4E027763C07B}"/>
              </a:ext>
            </a:extLst>
          </p:cNvPr>
          <p:cNvSpPr txBox="1"/>
          <p:nvPr/>
        </p:nvSpPr>
        <p:spPr>
          <a:xfrm>
            <a:off x="-1" y="152078"/>
            <a:ext cx="8947243" cy="461665"/>
          </a:xfrm>
          <a:prstGeom prst="rect">
            <a:avLst/>
          </a:prstGeom>
          <a:noFill/>
        </p:spPr>
        <p:txBody>
          <a:bodyPr wrap="square" rtlCol="0">
            <a:spAutoFit/>
          </a:bodyPr>
          <a:lstStyle/>
          <a:p>
            <a:r>
              <a:rPr lang="fr-TN" sz="2400" b="1" dirty="0">
                <a:solidFill>
                  <a:srgbClr val="008000"/>
                </a:solidFill>
                <a:latin typeface="Calibri"/>
                <a:cs typeface="Calibri"/>
              </a:rPr>
              <a:t>Modules destinés dès le début du projet aux professionnels</a:t>
            </a:r>
          </a:p>
        </p:txBody>
      </p:sp>
      <p:cxnSp>
        <p:nvCxnSpPr>
          <p:cNvPr id="6" name="Google Shape;162;p3">
            <a:extLst>
              <a:ext uri="{FF2B5EF4-FFF2-40B4-BE49-F238E27FC236}">
                <a16:creationId xmlns:a16="http://schemas.microsoft.com/office/drawing/2014/main" id="{32B4154C-8AA1-9242-8A8E-24745C76A048}"/>
              </a:ext>
            </a:extLst>
          </p:cNvPr>
          <p:cNvCxnSpPr/>
          <p:nvPr/>
        </p:nvCxnSpPr>
        <p:spPr>
          <a:xfrm>
            <a:off x="1126734" y="733603"/>
            <a:ext cx="5472608" cy="0"/>
          </a:xfrm>
          <a:prstGeom prst="straightConnector1">
            <a:avLst/>
          </a:prstGeom>
          <a:noFill/>
          <a:ln w="57150" cap="flat" cmpd="sng">
            <a:solidFill>
              <a:srgbClr val="1FA22E"/>
            </a:solidFill>
            <a:prstDash val="solid"/>
            <a:round/>
            <a:headEnd type="none" w="sm" len="sm"/>
            <a:tailEnd type="none" w="sm" len="sm"/>
          </a:ln>
        </p:spPr>
      </p:cxnSp>
    </p:spTree>
    <p:extLst>
      <p:ext uri="{BB962C8B-B14F-4D97-AF65-F5344CB8AC3E}">
        <p14:creationId xmlns:p14="http://schemas.microsoft.com/office/powerpoint/2010/main" val="1393481843"/>
      </p:ext>
    </p:extLst>
  </p:cSld>
  <p:clrMapOvr>
    <a:masterClrMapping/>
  </p:clrMapOvr>
</p:sld>
</file>

<file path=ppt/theme/theme1.xml><?xml version="1.0" encoding="utf-8"?>
<a:theme xmlns:a="http://schemas.openxmlformats.org/drawingml/2006/main" name="Thème Offic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6100</TotalTime>
  <Words>1075</Words>
  <Application>Microsoft Office PowerPoint</Application>
  <PresentationFormat>Affichage à l'écran (4:3)</PresentationFormat>
  <Paragraphs>153</Paragraphs>
  <Slides>12</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12</vt:i4>
      </vt:variant>
    </vt:vector>
  </HeadingPairs>
  <TitlesOfParts>
    <vt:vector size="15" baseType="lpstr">
      <vt:lpstr>Arial</vt:lpstr>
      <vt:lpstr>Calibri</vt:lpstr>
      <vt:lpstr>Thème Office</vt:lpstr>
      <vt:lpstr>Présentation PowerPoint</vt:lpstr>
      <vt:lpstr>Présentation PowerPoint</vt:lpstr>
      <vt:lpstr>Objectif général </vt:lpstr>
      <vt:lpstr>Enjeux / Actions</vt:lpstr>
      <vt:lpstr>Consortium</vt:lpstr>
      <vt:lpstr>Présentation PowerPoint</vt:lpstr>
      <vt:lpstr>Présentation PowerPoint</vt:lpstr>
      <vt:lpstr>Présentation PowerPoint</vt:lpstr>
      <vt:lpstr>Présentation PowerPoint</vt:lpstr>
      <vt:lpstr>Présentation PowerPoint</vt:lpstr>
      <vt:lpstr>Dissemination </vt:lpstr>
      <vt:lpstr>Présentation PowerPoint</vt:lpstr>
    </vt:vector>
  </TitlesOfParts>
  <Manager/>
  <Company>ENSG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Benoit Deffontaines</dc:creator>
  <cp:keywords/>
  <dc:description/>
  <cp:lastModifiedBy>Nesrine Baklouti</cp:lastModifiedBy>
  <cp:revision>108</cp:revision>
  <dcterms:created xsi:type="dcterms:W3CDTF">2019-02-05T14:19:29Z</dcterms:created>
  <dcterms:modified xsi:type="dcterms:W3CDTF">2023-08-11T18:33:09Z</dcterms:modified>
  <cp:category/>
</cp:coreProperties>
</file>